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535" r:id="rId2"/>
    <p:sldId id="600" r:id="rId3"/>
    <p:sldId id="511" r:id="rId4"/>
    <p:sldId id="512" r:id="rId5"/>
    <p:sldId id="513" r:id="rId6"/>
    <p:sldId id="514" r:id="rId7"/>
    <p:sldId id="559" r:id="rId8"/>
    <p:sldId id="516" r:id="rId9"/>
    <p:sldId id="558" r:id="rId10"/>
    <p:sldId id="517" r:id="rId11"/>
    <p:sldId id="518" r:id="rId12"/>
    <p:sldId id="519" r:id="rId13"/>
    <p:sldId id="521" r:id="rId14"/>
    <p:sldId id="560" r:id="rId15"/>
    <p:sldId id="584" r:id="rId16"/>
    <p:sldId id="585" r:id="rId17"/>
    <p:sldId id="366" r:id="rId18"/>
    <p:sldId id="414" r:id="rId19"/>
    <p:sldId id="328" r:id="rId20"/>
    <p:sldId id="329" r:id="rId21"/>
    <p:sldId id="434" r:id="rId22"/>
    <p:sldId id="415" r:id="rId23"/>
    <p:sldId id="339" r:id="rId24"/>
    <p:sldId id="342" r:id="rId25"/>
    <p:sldId id="586" r:id="rId26"/>
    <p:sldId id="564" r:id="rId27"/>
    <p:sldId id="419" r:id="rId28"/>
    <p:sldId id="421" r:id="rId29"/>
    <p:sldId id="422" r:id="rId30"/>
    <p:sldId id="426" r:id="rId31"/>
    <p:sldId id="427" r:id="rId32"/>
    <p:sldId id="429" r:id="rId33"/>
    <p:sldId id="423" r:id="rId34"/>
    <p:sldId id="436" r:id="rId35"/>
    <p:sldId id="267" r:id="rId36"/>
    <p:sldId id="275" r:id="rId37"/>
    <p:sldId id="565" r:id="rId38"/>
    <p:sldId id="566" r:id="rId39"/>
    <p:sldId id="567" r:id="rId40"/>
    <p:sldId id="587" r:id="rId41"/>
    <p:sldId id="588" r:id="rId42"/>
    <p:sldId id="589" r:id="rId43"/>
    <p:sldId id="590" r:id="rId44"/>
    <p:sldId id="591" r:id="rId45"/>
    <p:sldId id="592" r:id="rId46"/>
    <p:sldId id="583" r:id="rId47"/>
    <p:sldId id="593" r:id="rId48"/>
    <p:sldId id="594" r:id="rId49"/>
    <p:sldId id="595" r:id="rId50"/>
    <p:sldId id="572" r:id="rId51"/>
    <p:sldId id="573" r:id="rId52"/>
    <p:sldId id="574" r:id="rId53"/>
    <p:sldId id="596" r:id="rId54"/>
    <p:sldId id="597" r:id="rId55"/>
    <p:sldId id="598" r:id="rId56"/>
    <p:sldId id="599" r:id="rId57"/>
    <p:sldId id="580" r:id="rId58"/>
    <p:sldId id="581" r:id="rId59"/>
    <p:sldId id="544" r:id="rId60"/>
    <p:sldId id="582" r:id="rId61"/>
    <p:sldId id="502" r:id="rId6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3084" y="-1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wsenelick\My%20Documents\Patient%20Centered%20Medical%20Home\Projects\SM%20Geri%20Pilot\Surveys\P2%20Physician%20Satisfaction%20Survey%20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926618547681552"/>
          <c:y val="7.4548702245552628E-2"/>
          <c:w val="0.71826290463691989"/>
          <c:h val="0.719610309128025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2.8291854240044473E-17"/>
                  <c:y val="-1.9642228626261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Sheet1!$A$23:$A$25</c:f>
              <c:strCache>
                <c:ptCount val="3"/>
                <c:pt idx="0">
                  <c:v>Great value working with P²s</c:v>
                </c:pt>
                <c:pt idx="1">
                  <c:v>Willing to add 2 patients/session</c:v>
                </c:pt>
                <c:pt idx="2">
                  <c:v>Willing to take pay reduction</c:v>
                </c:pt>
              </c:strCache>
            </c:strRef>
          </c:cat>
          <c:val>
            <c:numRef>
              <c:f>Sheet1!$B$23:$B$25</c:f>
              <c:numCache>
                <c:formatCode>0%</c:formatCode>
                <c:ptCount val="3"/>
                <c:pt idx="0">
                  <c:v>0.96666666666666667</c:v>
                </c:pt>
                <c:pt idx="1">
                  <c:v>0.70000000000000018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949440"/>
        <c:axId val="141531904"/>
      </c:barChart>
      <c:catAx>
        <c:axId val="141949440"/>
        <c:scaling>
          <c:orientation val="minMax"/>
        </c:scaling>
        <c:delete val="0"/>
        <c:axPos val="b"/>
        <c:majorTickMark val="out"/>
        <c:minorTickMark val="none"/>
        <c:tickLblPos val="nextTo"/>
        <c:crossAx val="141531904"/>
        <c:crosses val="autoZero"/>
        <c:auto val="1"/>
        <c:lblAlgn val="ctr"/>
        <c:lblOffset val="100"/>
        <c:noMultiLvlLbl val="0"/>
      </c:catAx>
      <c:valAx>
        <c:axId val="14153190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41949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9F6CF19-783A-4068-BA7A-B22CD50D2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38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1025539-67B6-4786-8391-43A345530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965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C4C712-DCBD-4B3A-9B94-7F8E7748D210}" type="slidenum">
              <a:rPr lang="en-US"/>
              <a:pPr/>
              <a:t>25</a:t>
            </a:fld>
            <a:endParaRPr lang="en-US"/>
          </a:p>
        </p:txBody>
      </p:sp>
      <p:sp>
        <p:nvSpPr>
          <p:cNvPr id="44646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/>
            <a:fld id="{C8FB5085-F95B-4FE4-BC7E-66A60EDFF0BD}" type="slidenum">
              <a:rPr lang="en-US" sz="1200"/>
              <a:pPr algn="r"/>
              <a:t>25</a:t>
            </a:fld>
            <a:endParaRPr lang="en-US" sz="1200"/>
          </a:p>
        </p:txBody>
      </p:sp>
      <p:sp>
        <p:nvSpPr>
          <p:cNvPr id="446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446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3213"/>
          </a:xfrm>
        </p:spPr>
        <p:txBody>
          <a:bodyPr/>
          <a:lstStyle/>
          <a:p>
            <a:r>
              <a:rPr lang="en-US" sz="1600"/>
              <a:t>The ACOVE-2 Quality improvement model aims to improve care by focusing at  three key levels</a:t>
            </a:r>
          </a:p>
          <a:p>
            <a:pPr lvl="1"/>
            <a:r>
              <a:rPr lang="en-US" sz="1600"/>
              <a:t>patient</a:t>
            </a:r>
          </a:p>
          <a:p>
            <a:pPr lvl="1"/>
            <a:r>
              <a:rPr lang="en-US" sz="1600"/>
              <a:t>provider</a:t>
            </a:r>
          </a:p>
          <a:p>
            <a:pPr lvl="1"/>
            <a:r>
              <a:rPr lang="en-US" sz="1600"/>
              <a:t>practice </a:t>
            </a:r>
          </a:p>
          <a:p>
            <a:r>
              <a:rPr lang="en-US" sz="1600"/>
              <a:t>Low tech, inexpensive </a:t>
            </a:r>
          </a:p>
          <a:p>
            <a:r>
              <a:rPr lang="en-US" sz="1600"/>
              <a:t>Embodies principles of Chronic Care Model</a:t>
            </a:r>
          </a:p>
          <a:p>
            <a:r>
              <a:rPr lang="en-US" sz="1400"/>
              <a:t>Assumptions:</a:t>
            </a:r>
          </a:p>
          <a:p>
            <a:r>
              <a:rPr lang="en-US" sz="1400"/>
              <a:t>-Follow-up visit cannot take more than 20 minutes</a:t>
            </a:r>
          </a:p>
          <a:p>
            <a:r>
              <a:rPr lang="en-US" sz="1400"/>
              <a:t>-General medical care cannot be compromised</a:t>
            </a:r>
          </a:p>
          <a:p>
            <a:r>
              <a:rPr lang="en-US" sz="1400"/>
              <a:t>-No electronic medical record</a:t>
            </a:r>
          </a:p>
          <a:p>
            <a:r>
              <a:rPr lang="en-US" sz="1400"/>
              <a:t>-Office staff can provide some help</a:t>
            </a:r>
          </a:p>
          <a:p>
            <a:endParaRPr lang="en-US" sz="1600"/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C4C712-DCBD-4B3A-9B94-7F8E7748D210}" type="slidenum">
              <a:rPr lang="en-US"/>
              <a:pPr/>
              <a:t>26</a:t>
            </a:fld>
            <a:endParaRPr lang="en-US"/>
          </a:p>
        </p:txBody>
      </p:sp>
      <p:sp>
        <p:nvSpPr>
          <p:cNvPr id="44646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/>
            <a:fld id="{C8FB5085-F95B-4FE4-BC7E-66A60EDFF0BD}" type="slidenum">
              <a:rPr lang="en-US" sz="1200"/>
              <a:pPr algn="r"/>
              <a:t>26</a:t>
            </a:fld>
            <a:endParaRPr lang="en-US" sz="1200"/>
          </a:p>
        </p:txBody>
      </p:sp>
      <p:sp>
        <p:nvSpPr>
          <p:cNvPr id="446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446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3213"/>
          </a:xfrm>
        </p:spPr>
        <p:txBody>
          <a:bodyPr/>
          <a:lstStyle/>
          <a:p>
            <a:r>
              <a:rPr lang="en-US" sz="1600"/>
              <a:t>The ACOVE-2 Quality improvement model aims to improve care by focusing at  three key levels</a:t>
            </a:r>
          </a:p>
          <a:p>
            <a:pPr lvl="1"/>
            <a:r>
              <a:rPr lang="en-US" sz="1600"/>
              <a:t>patient</a:t>
            </a:r>
          </a:p>
          <a:p>
            <a:pPr lvl="1"/>
            <a:r>
              <a:rPr lang="en-US" sz="1600"/>
              <a:t>provider</a:t>
            </a:r>
          </a:p>
          <a:p>
            <a:pPr lvl="1"/>
            <a:r>
              <a:rPr lang="en-US" sz="1600"/>
              <a:t>practice </a:t>
            </a:r>
          </a:p>
          <a:p>
            <a:r>
              <a:rPr lang="en-US" sz="1600"/>
              <a:t>Low tech, inexpensive </a:t>
            </a:r>
          </a:p>
          <a:p>
            <a:r>
              <a:rPr lang="en-US" sz="1600"/>
              <a:t>Embodies principles of Chronic Care Model</a:t>
            </a:r>
          </a:p>
          <a:p>
            <a:r>
              <a:rPr lang="en-US" sz="1400"/>
              <a:t>Assumptions:</a:t>
            </a:r>
          </a:p>
          <a:p>
            <a:r>
              <a:rPr lang="en-US" sz="1400"/>
              <a:t>-Follow-up visit cannot take more than 20 minutes</a:t>
            </a:r>
          </a:p>
          <a:p>
            <a:r>
              <a:rPr lang="en-US" sz="1400"/>
              <a:t>-General medical care cannot be compromised</a:t>
            </a:r>
          </a:p>
          <a:p>
            <a:r>
              <a:rPr lang="en-US" sz="1400"/>
              <a:t>-No electronic medical record</a:t>
            </a:r>
          </a:p>
          <a:p>
            <a:r>
              <a:rPr lang="en-US" sz="1400"/>
              <a:t>-Office staff can provide some help</a:t>
            </a:r>
          </a:p>
          <a:p>
            <a:endParaRPr lang="en-US" sz="1600"/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BB88B-895C-4C40-B4A2-C69DD6F2304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59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A, Lindsey-Davis L, </a:t>
            </a:r>
            <a:r>
              <a:rPr lang="en-US" dirty="0" err="1" smtClean="0"/>
              <a:t>Nagi</a:t>
            </a:r>
            <a:r>
              <a:rPr lang="en-US" dirty="0" smtClean="0"/>
              <a:t> A, et al. Effects of Nurse-Managed Protocols in the Outpatient Management of Adults With Chronic Conditions: A Systematic Review and Meta-analysis. Ann Intern Med. 2014;161:113-121. doi:10.7326/M13</a:t>
            </a: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Ganz DA, Koretz BK, Bail JK, McCreath HE, Wenger NS, Roth CP, Reuben DB. Nurse practitioner </a:t>
            </a:r>
            <a:r>
              <a:rPr lang="en-US" dirty="0" err="1" smtClean="0"/>
              <a:t>comanagement</a:t>
            </a:r>
            <a:r>
              <a:rPr lang="en-US" dirty="0" smtClean="0"/>
              <a:t> for patients in an academic geriatric practice. Am J </a:t>
            </a:r>
            <a:r>
              <a:rPr lang="en-US" dirty="0" err="1" smtClean="0"/>
              <a:t>Manag</a:t>
            </a:r>
            <a:r>
              <a:rPr lang="en-US" dirty="0" smtClean="0"/>
              <a:t> Care. 2010 Dec 1;16(12):e343-55. PubMed PMID: 21291291; PubMed Central PMCID: PMC3652524. </a:t>
            </a: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Reuben DB, Ganz DA, Roth CP, McCreath HE, Ramirez KD, Wenger NS. Effect of nurse practitioner </a:t>
            </a:r>
            <a:r>
              <a:rPr lang="en-US" dirty="0" err="1" smtClean="0"/>
              <a:t>comanagement</a:t>
            </a:r>
            <a:r>
              <a:rPr lang="en-US" dirty="0" smtClean="0"/>
              <a:t> on the care of geriatric conditions. J Am </a:t>
            </a:r>
            <a:r>
              <a:rPr lang="en-US" dirty="0" err="1" smtClean="0"/>
              <a:t>Geriatr</a:t>
            </a:r>
            <a:r>
              <a:rPr lang="en-US" dirty="0" smtClean="0"/>
              <a:t> Soc. 2013 Jun;61(6):857-67. </a:t>
            </a:r>
            <a:r>
              <a:rPr lang="en-US" dirty="0" err="1" smtClean="0"/>
              <a:t>doi</a:t>
            </a:r>
            <a:r>
              <a:rPr lang="en-US" dirty="0" smtClean="0"/>
              <a:t>: 10.1111/jgs.12268. PubMed PMID: 23772723; PubMed Central PMCID: PMC3694740.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BB88B-895C-4C40-B4A2-C69DD6F2304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31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B6E19-60E2-4719-B9AB-410EC079D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6CE79-EA9F-4460-878B-30642EFA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AA579-F5BB-4ED8-BCC9-BBD7B0D95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E88A8-1595-4239-B2D0-03DC0CEBC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E7813-DCAA-4031-867B-F5EC8B8CC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912BF-F91A-487B-B9FD-407103334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22A3A-6ED2-4F68-A4FA-5D224B689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D4F44-2E81-4F26-85BB-6B6FEA37A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B232E-02A5-40CF-BDDB-D32276263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1848B-4F68-49B8-A908-F9E4F20BA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5E823-669B-47B1-8F13-1E5196726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B20E9-3365-4C88-922C-A09D52B79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E1951-9EF7-4D65-A54C-EBEF96BDC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5048A3C-7D84-4C43-BD26-8AE515BE4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Unicode MS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Unicode MS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Unicode MS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Unicode MS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nchs/data/databriefs/db129.htm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wmf"/><Relationship Id="rId4" Type="http://schemas.openxmlformats.org/officeDocument/2006/relationships/oleObject" Target="../embeddings/Microsoft_Word_97_-_2003_Document1.doc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371600"/>
            <a:ext cx="8305800" cy="2057400"/>
          </a:xfrm>
        </p:spPr>
        <p:txBody>
          <a:bodyPr/>
          <a:lstStyle/>
          <a:p>
            <a:r>
              <a:rPr lang="en-US" smtClean="0"/>
              <a:t>The 20-Minute Medicare Visit</a:t>
            </a:r>
            <a:endParaRPr lang="en-US" sz="4600" b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657600"/>
            <a:ext cx="6400800" cy="2971800"/>
          </a:xfrm>
        </p:spPr>
        <p:txBody>
          <a:bodyPr/>
          <a:lstStyle/>
          <a:p>
            <a:r>
              <a:rPr lang="en-US" smtClean="0"/>
              <a:t>David B. Reuben, MD</a:t>
            </a:r>
          </a:p>
          <a:p>
            <a:r>
              <a:rPr lang="en-US" smtClean="0"/>
              <a:t>Archstone Foundation Chair and Professor</a:t>
            </a:r>
          </a:p>
          <a:p>
            <a:r>
              <a:rPr lang="en-US" smtClean="0"/>
              <a:t>David Geffen School of Medicine at UCLA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1295400"/>
          </a:xfrm>
        </p:spPr>
        <p:txBody>
          <a:bodyPr/>
          <a:lstStyle/>
          <a:p>
            <a:r>
              <a:rPr lang="en-US" smtClean="0"/>
              <a:t>Insufficient cognitive capacity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105400"/>
          </a:xfrm>
        </p:spPr>
        <p:txBody>
          <a:bodyPr/>
          <a:lstStyle/>
          <a:p>
            <a:r>
              <a:rPr lang="en-US" smtClean="0"/>
              <a:t>Too much to know</a:t>
            </a:r>
          </a:p>
          <a:p>
            <a:r>
              <a:rPr lang="en-US" smtClean="0"/>
              <a:t>Too much to remember</a:t>
            </a:r>
          </a:p>
          <a:p>
            <a:pPr lvl="1"/>
            <a:r>
              <a:rPr lang="en-US" sz="3200" smtClean="0"/>
              <a:t>Heart failure management</a:t>
            </a:r>
          </a:p>
          <a:p>
            <a:pPr lvl="2"/>
            <a:r>
              <a:rPr lang="en-US" sz="3200" smtClean="0"/>
              <a:t>10 ACEIs</a:t>
            </a:r>
          </a:p>
          <a:p>
            <a:pPr lvl="2"/>
            <a:r>
              <a:rPr lang="en-US" sz="3200" smtClean="0"/>
              <a:t>7 ARBs</a:t>
            </a:r>
          </a:p>
          <a:p>
            <a:pPr lvl="2"/>
            <a:r>
              <a:rPr lang="en-US" sz="3200" smtClean="0"/>
              <a:t>3 Beta-blockers</a:t>
            </a:r>
          </a:p>
          <a:p>
            <a:pPr lvl="2"/>
            <a:r>
              <a:rPr lang="en-US" sz="3200" smtClean="0"/>
              <a:t>2 aldosterone antagonists</a:t>
            </a:r>
          </a:p>
          <a:p>
            <a:pPr lvl="1"/>
            <a:r>
              <a:rPr lang="en-US" sz="3200" smtClean="0"/>
              <a:t>All with different starting and target doses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 Enough Time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2296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Assuming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practice size 2500 patients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age and chronic disease distribution of US population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following guidelines for 10 chronic diseases</a:t>
            </a:r>
          </a:p>
          <a:p>
            <a:pPr>
              <a:lnSpc>
                <a:spcPct val="90000"/>
              </a:lnSpc>
            </a:pPr>
            <a:r>
              <a:rPr lang="en-US" smtClean="0"/>
              <a:t>Would take 10.6 hours per day!</a:t>
            </a:r>
          </a:p>
          <a:p>
            <a:pPr>
              <a:lnSpc>
                <a:spcPct val="90000"/>
              </a:lnSpc>
            </a:pPr>
            <a:r>
              <a:rPr lang="en-US" smtClean="0"/>
              <a:t>Plus time for management of other problems.</a:t>
            </a:r>
          </a:p>
          <a:p>
            <a:pPr lvl="4">
              <a:lnSpc>
                <a:spcPct val="90000"/>
              </a:lnSpc>
            </a:pPr>
            <a:r>
              <a:rPr lang="en-US" smtClean="0"/>
              <a:t>Ostbye, Ann Fam Med 2005; 3:209-214.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The Health Care System isn’t a System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8153400" cy="4953000"/>
          </a:xfrm>
        </p:spPr>
        <p:txBody>
          <a:bodyPr/>
          <a:lstStyle/>
          <a:p>
            <a:r>
              <a:rPr lang="en-US" smtClean="0"/>
              <a:t>Duplication</a:t>
            </a:r>
            <a:endParaRPr lang="en-US" sz="3600" smtClean="0"/>
          </a:p>
          <a:p>
            <a:pPr lvl="1"/>
            <a:r>
              <a:rPr lang="en-US" sz="3200" smtClean="0"/>
              <a:t>Reordering tests rather than looking for results</a:t>
            </a:r>
          </a:p>
          <a:p>
            <a:pPr lvl="2"/>
            <a:r>
              <a:rPr lang="en-US" sz="2800" smtClean="0"/>
              <a:t>34% sometimes or often</a:t>
            </a:r>
          </a:p>
          <a:p>
            <a:r>
              <a:rPr lang="en-US" smtClean="0"/>
              <a:t>Unavailability of needed clinical info</a:t>
            </a:r>
          </a:p>
          <a:p>
            <a:pPr lvl="2"/>
            <a:r>
              <a:rPr lang="en-US" sz="2800" smtClean="0"/>
              <a:t>72% sometimes or often</a:t>
            </a:r>
            <a:endParaRPr lang="en-US" sz="1600" smtClean="0">
              <a:latin typeface="Arial" charset="0"/>
            </a:endParaRPr>
          </a:p>
          <a:p>
            <a:pPr lvl="1">
              <a:buFontTx/>
              <a:buNone/>
            </a:pPr>
            <a:r>
              <a:rPr lang="en-US" sz="1800" smtClean="0">
                <a:latin typeface="Arial" charset="0"/>
              </a:rPr>
              <a:t>Source: The Commonwealth Fund National Survey of Physicians and Quality of Care. 2005</a:t>
            </a:r>
          </a:p>
          <a:p>
            <a:pPr lvl="1"/>
            <a:endParaRPr lang="en-US" sz="16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>
                <a:latin typeface="Arial" charset="0"/>
              </a:rPr>
              <a:t>The Wrong Reward System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Productivity is most important factor in determining income</a:t>
            </a:r>
          </a:p>
          <a:p>
            <a:pPr>
              <a:lnSpc>
                <a:spcPct val="90000"/>
              </a:lnSpc>
            </a:pPr>
            <a:r>
              <a:rPr lang="en-US" smtClean="0"/>
              <a:t>Having more time to spend with patients is best method for improving quality</a:t>
            </a:r>
          </a:p>
          <a:p>
            <a:pPr>
              <a:lnSpc>
                <a:spcPct val="90000"/>
              </a:lnSpc>
            </a:pPr>
            <a:r>
              <a:rPr lang="en-US" smtClean="0"/>
              <a:t>Over half believe that providing higher quality of care often/sometimes means less income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200" smtClean="0">
                <a:latin typeface="Arial" charset="0"/>
              </a:rPr>
              <a:t>	</a:t>
            </a:r>
            <a:r>
              <a:rPr lang="en-US" sz="1800" smtClean="0">
                <a:latin typeface="Arial" charset="0"/>
              </a:rPr>
              <a:t>Source: The Commonwealth Fund National Survey of Physicians and Quality of Care. 2005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219200"/>
          </a:xfrm>
        </p:spPr>
        <p:txBody>
          <a:bodyPr/>
          <a:lstStyle/>
          <a:p>
            <a:r>
              <a:rPr lang="en-US" dirty="0"/>
              <a:t>Competing </a:t>
            </a:r>
            <a:r>
              <a:rPr lang="en-US" dirty="0" smtClean="0"/>
              <a:t>agendas</a:t>
            </a:r>
            <a:endParaRPr lang="en-US" dirty="0"/>
          </a:p>
        </p:txBody>
      </p:sp>
      <p:graphicFrame>
        <p:nvGraphicFramePr>
          <p:cNvPr id="208964" name="Group 68"/>
          <p:cNvGraphicFramePr>
            <a:graphicFrameLocks noGrp="1"/>
          </p:cNvGraphicFramePr>
          <p:nvPr>
            <p:ph type="tbl" idx="1"/>
          </p:nvPr>
        </p:nvGraphicFramePr>
        <p:xfrm>
          <a:off x="533400" y="1981200"/>
          <a:ext cx="8077200" cy="4518978"/>
        </p:xfrm>
        <a:graphic>
          <a:graphicData uri="http://schemas.openxmlformats.org/drawingml/2006/table">
            <a:tbl>
              <a:tblPr/>
              <a:tblGrid>
                <a:gridCol w="2590800"/>
                <a:gridCol w="2895600"/>
                <a:gridCol w="2590800"/>
              </a:tblGrid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Patient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Physician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Alleviation of symptoms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Addressing patient concerns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 of care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Live a long life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Managing the patient’s care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Technical quality of care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Social issues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Managing diseases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Patient Satisfaction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Advice/Social interaction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Administrative (documentation)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Redesign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7772400" cy="4267200"/>
          </a:xfrm>
        </p:spPr>
        <p:txBody>
          <a:bodyPr/>
          <a:lstStyle/>
          <a:p>
            <a:r>
              <a:rPr lang="en-US" dirty="0" smtClean="0"/>
              <a:t>Aims to improve quality and/or increase efficiency by:</a:t>
            </a:r>
          </a:p>
          <a:p>
            <a:pPr lvl="1"/>
            <a:r>
              <a:rPr lang="en-US" dirty="0" smtClean="0"/>
              <a:t>Fixing </a:t>
            </a:r>
            <a:r>
              <a:rPr lang="en-US" dirty="0"/>
              <a:t>a problem or inefficiency in patient care</a:t>
            </a:r>
          </a:p>
          <a:p>
            <a:pPr lvl="1"/>
            <a:r>
              <a:rPr lang="en-US" dirty="0" smtClean="0"/>
              <a:t>Using </a:t>
            </a:r>
            <a:r>
              <a:rPr lang="en-US" dirty="0"/>
              <a:t>different people or people differently</a:t>
            </a:r>
          </a:p>
          <a:p>
            <a:pPr lvl="1"/>
            <a:r>
              <a:rPr lang="en-US" dirty="0" smtClean="0"/>
              <a:t>Exploiting technology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724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1828800"/>
          </a:xfrm>
        </p:spPr>
        <p:txBody>
          <a:bodyPr/>
          <a:lstStyle/>
          <a:p>
            <a:r>
              <a:rPr lang="en-US" dirty="0" smtClean="0"/>
              <a:t>Fixing an inefficiency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895600"/>
            <a:ext cx="6705600" cy="2819400"/>
          </a:xfrm>
        </p:spPr>
        <p:txBody>
          <a:bodyPr/>
          <a:lstStyle/>
          <a:p>
            <a:r>
              <a:rPr lang="en-US" dirty="0" smtClean="0"/>
              <a:t>Delegate data collection </a:t>
            </a:r>
          </a:p>
        </p:txBody>
      </p:sp>
    </p:spTree>
    <p:extLst>
      <p:ext uri="{BB962C8B-B14F-4D97-AF65-F5344CB8AC3E}">
        <p14:creationId xmlns:p14="http://schemas.microsoft.com/office/powerpoint/2010/main" val="3002584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2057400" y="152400"/>
            <a:ext cx="5181600" cy="4724400"/>
            <a:chOff x="1296" y="96"/>
            <a:chExt cx="3216" cy="2976"/>
          </a:xfrm>
        </p:grpSpPr>
        <p:sp>
          <p:nvSpPr>
            <p:cNvPr id="16393" name="Oval 3"/>
            <p:cNvSpPr>
              <a:spLocks noChangeArrowheads="1"/>
            </p:cNvSpPr>
            <p:nvPr/>
          </p:nvSpPr>
          <p:spPr bwMode="auto">
            <a:xfrm>
              <a:off x="1296" y="96"/>
              <a:ext cx="3216" cy="297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394" name="Oval 4"/>
            <p:cNvSpPr>
              <a:spLocks noChangeArrowheads="1"/>
            </p:cNvSpPr>
            <p:nvPr/>
          </p:nvSpPr>
          <p:spPr bwMode="auto">
            <a:xfrm>
              <a:off x="1680" y="480"/>
              <a:ext cx="2400" cy="22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395" name="Oval 5"/>
            <p:cNvSpPr>
              <a:spLocks noChangeArrowheads="1"/>
            </p:cNvSpPr>
            <p:nvPr/>
          </p:nvSpPr>
          <p:spPr bwMode="auto">
            <a:xfrm>
              <a:off x="2112" y="864"/>
              <a:ext cx="1536" cy="14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2"/>
                  </a:solidFill>
                </a:rPr>
                <a:t>Physician-Patient</a:t>
              </a:r>
            </a:p>
            <a:p>
              <a:pPr algn="ctr"/>
              <a:r>
                <a:rPr lang="en-US" sz="2000">
                  <a:solidFill>
                    <a:schemeClr val="bg2"/>
                  </a:solidFill>
                </a:rPr>
                <a:t>Encounter</a:t>
              </a:r>
            </a:p>
            <a:p>
              <a:pPr algn="ctr"/>
              <a:r>
                <a:rPr lang="en-US" sz="2000">
                  <a:solidFill>
                    <a:schemeClr val="bg2"/>
                  </a:solidFill>
                </a:rPr>
                <a:t>$$$$</a:t>
              </a:r>
            </a:p>
          </p:txBody>
        </p:sp>
      </p:grp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3810000" y="990600"/>
            <a:ext cx="1389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Office Visit</a:t>
            </a: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3200400" y="381000"/>
            <a:ext cx="2846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Out-of-Office Preparation</a:t>
            </a:r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4343400" y="3657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$$</a:t>
            </a:r>
          </a:p>
        </p:txBody>
      </p:sp>
      <p:sp>
        <p:nvSpPr>
          <p:cNvPr id="16390" name="Text Box 9"/>
          <p:cNvSpPr txBox="1">
            <a:spLocks noChangeArrowheads="1"/>
          </p:cNvSpPr>
          <p:nvPr/>
        </p:nvSpPr>
        <p:spPr bwMode="auto">
          <a:xfrm>
            <a:off x="4419600" y="4267200"/>
            <a:ext cx="234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$</a:t>
            </a:r>
          </a:p>
        </p:txBody>
      </p:sp>
      <p:sp>
        <p:nvSpPr>
          <p:cNvPr id="16391" name="Text Box 10"/>
          <p:cNvSpPr txBox="1">
            <a:spLocks noChangeArrowheads="1"/>
          </p:cNvSpPr>
          <p:nvPr/>
        </p:nvSpPr>
        <p:spPr bwMode="auto">
          <a:xfrm>
            <a:off x="228600" y="5105400"/>
            <a:ext cx="4343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800"/>
              <a:t>Reduce time but increase effectiveness/efficiency of the inner circle</a:t>
            </a:r>
          </a:p>
        </p:txBody>
      </p:sp>
      <p:sp>
        <p:nvSpPr>
          <p:cNvPr id="16392" name="Rectangle 11"/>
          <p:cNvSpPr>
            <a:spLocks noChangeArrowheads="1"/>
          </p:cNvSpPr>
          <p:nvPr/>
        </p:nvSpPr>
        <p:spPr bwMode="auto">
          <a:xfrm>
            <a:off x="4800600" y="5105400"/>
            <a:ext cx="4191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 startAt="2"/>
            </a:pPr>
            <a:r>
              <a:rPr lang="en-US" sz="2800"/>
              <a:t>Always push to outermost possible circle whenever possible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Delegation to Patients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r>
              <a:rPr lang="en-US" smtClean="0"/>
              <a:t>Pre-visit questionnaires</a:t>
            </a:r>
          </a:p>
          <a:p>
            <a:pPr lvl="1"/>
            <a:r>
              <a:rPr lang="en-US" sz="3200" smtClean="0"/>
              <a:t>Initial</a:t>
            </a:r>
          </a:p>
          <a:p>
            <a:pPr lvl="1"/>
            <a:r>
              <a:rPr lang="en-US" sz="3200" smtClean="0"/>
              <a:t>Follow-up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smtClean="0"/>
              <a:t>Pre-visit Questionnaire</a:t>
            </a:r>
          </a:p>
        </p:txBody>
      </p:sp>
      <p:sp>
        <p:nvSpPr>
          <p:cNvPr id="18435" name="Text Box 2051"/>
          <p:cNvSpPr txBox="1">
            <a:spLocks noChangeArrowheads="1"/>
          </p:cNvSpPr>
          <p:nvPr/>
        </p:nvSpPr>
        <p:spPr bwMode="auto">
          <a:xfrm>
            <a:off x="457200" y="1828800"/>
            <a:ext cx="8686800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09588" indent="-509588" defTabSz="974725">
              <a:spcBef>
                <a:spcPct val="50000"/>
              </a:spcBef>
            </a:pPr>
            <a:r>
              <a:rPr lang="en-US" sz="3200"/>
              <a:t>1.  Past medical history</a:t>
            </a:r>
            <a:br>
              <a:rPr lang="en-US" sz="3200"/>
            </a:br>
            <a:r>
              <a:rPr lang="en-US" sz="3200"/>
              <a:t>-  Current medications</a:t>
            </a:r>
            <a:br>
              <a:rPr lang="en-US" sz="3200"/>
            </a:br>
            <a:r>
              <a:rPr lang="en-US" sz="3200"/>
              <a:t>-  Drug allergies</a:t>
            </a:r>
            <a:br>
              <a:rPr lang="en-US" sz="3200"/>
            </a:br>
            <a:r>
              <a:rPr lang="en-US" sz="3200"/>
              <a:t>-  Surgical &amp; medical hospitalization</a:t>
            </a:r>
            <a:br>
              <a:rPr lang="en-US" sz="3200"/>
            </a:br>
            <a:r>
              <a:rPr lang="en-US" sz="3200"/>
              <a:t>-  Social history (habits, sociodemographics)</a:t>
            </a:r>
            <a:br>
              <a:rPr lang="en-US" sz="3200"/>
            </a:br>
            <a:r>
              <a:rPr lang="en-US" sz="3200"/>
              <a:t>-  Preventive services, including lifestyle</a:t>
            </a:r>
          </a:p>
          <a:p>
            <a:pPr marL="509588" indent="-509588" defTabSz="974725">
              <a:spcBef>
                <a:spcPct val="50000"/>
              </a:spcBef>
            </a:pPr>
            <a:r>
              <a:rPr lang="en-US" sz="3200"/>
              <a:t>2.  Home safety checklist</a:t>
            </a:r>
          </a:p>
          <a:p>
            <a:pPr marL="509588" indent="-509588" defTabSz="974725">
              <a:spcBef>
                <a:spcPct val="50000"/>
              </a:spcBef>
            </a:pPr>
            <a:r>
              <a:rPr lang="en-US" sz="3200"/>
              <a:t>3.  Advance Directives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DISCLOSURES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None of the faculty, planners, speakers, providers nor CME committee has any relevant financial relationships with commercial interest</a:t>
            </a:r>
          </a:p>
          <a:p>
            <a:pPr marL="0" indent="0" algn="ctr">
              <a:buNone/>
            </a:pPr>
            <a:r>
              <a:rPr lang="en-US" dirty="0"/>
              <a:t>There is no commercial support for this CME activity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746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/>
          <a:lstStyle/>
          <a:p>
            <a:r>
              <a:rPr lang="en-US" smtClean="0"/>
              <a:t>Pre-Visit Questionnaire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219200"/>
            <a:ext cx="7086600" cy="5638800"/>
          </a:xfrm>
        </p:spPr>
        <p:txBody>
          <a:bodyPr/>
          <a:lstStyle/>
          <a:p>
            <a:r>
              <a:rPr lang="en-US" smtClean="0"/>
              <a:t>Specific questions on:</a:t>
            </a:r>
          </a:p>
          <a:p>
            <a:pPr lvl="1"/>
            <a:r>
              <a:rPr lang="en-US" sz="3200" smtClean="0"/>
              <a:t>Vision	</a:t>
            </a:r>
          </a:p>
          <a:p>
            <a:pPr lvl="1"/>
            <a:r>
              <a:rPr lang="en-US" sz="3200" smtClean="0"/>
              <a:t>Hearing </a:t>
            </a:r>
          </a:p>
          <a:p>
            <a:pPr lvl="1"/>
            <a:r>
              <a:rPr lang="en-US" sz="3200" smtClean="0"/>
              <a:t>Dentition</a:t>
            </a:r>
          </a:p>
          <a:p>
            <a:pPr lvl="1"/>
            <a:r>
              <a:rPr lang="en-US" sz="3200" smtClean="0"/>
              <a:t>Falls</a:t>
            </a:r>
          </a:p>
          <a:p>
            <a:pPr lvl="1"/>
            <a:r>
              <a:rPr lang="en-US" sz="3200" smtClean="0"/>
              <a:t>Urinary incontinence</a:t>
            </a:r>
          </a:p>
          <a:p>
            <a:pPr lvl="1"/>
            <a:r>
              <a:rPr lang="en-US" sz="3200" smtClean="0"/>
              <a:t>Nutrition</a:t>
            </a:r>
          </a:p>
          <a:p>
            <a:pPr lvl="1"/>
            <a:r>
              <a:rPr lang="en-US" sz="3200" smtClean="0"/>
              <a:t>Depressive symptoms</a:t>
            </a:r>
          </a:p>
          <a:p>
            <a:pPr lvl="1"/>
            <a:r>
              <a:rPr lang="en-US" sz="3200" smtClean="0"/>
              <a:t>Functional status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Delegation to Patients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r>
              <a:rPr lang="en-US" smtClean="0"/>
              <a:t>Pre-visit questionnaire</a:t>
            </a:r>
          </a:p>
          <a:p>
            <a:pPr lvl="1"/>
            <a:r>
              <a:rPr lang="en-US" smtClean="0"/>
              <a:t>Initial</a:t>
            </a:r>
          </a:p>
          <a:p>
            <a:pPr lvl="1"/>
            <a:r>
              <a:rPr lang="en-US" smtClean="0"/>
              <a:t>Follow-up</a:t>
            </a:r>
          </a:p>
          <a:p>
            <a:r>
              <a:rPr lang="en-US" smtClean="0"/>
              <a:t>Lists</a:t>
            </a:r>
          </a:p>
          <a:p>
            <a:r>
              <a:rPr lang="en-US" smtClean="0"/>
              <a:t>Diaries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Delegation to Office Staff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Screening/Case identification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History gathering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Following up on triggers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Medications/allergies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Enhanced vital signs/physical exam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Orthostatic blood pressure readings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Visual acuity testing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Patient education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smtClean="0"/>
              <a:t>Run a More Efficient Practice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2286000"/>
            <a:ext cx="7010400" cy="3810000"/>
          </a:xfrm>
        </p:spPr>
        <p:txBody>
          <a:bodyPr/>
          <a:lstStyle/>
          <a:p>
            <a:pPr marL="222250" indent="-222250">
              <a:buFont typeface="Symbol" pitchFamily="18" charset="2"/>
              <a:buChar char="1"/>
            </a:pPr>
            <a:r>
              <a:rPr lang="en-US" dirty="0" smtClean="0"/>
              <a:t>)  Delegate data collection</a:t>
            </a:r>
            <a:br>
              <a:rPr lang="en-US" dirty="0" smtClean="0"/>
            </a:br>
            <a:endParaRPr lang="en-US" sz="1200" dirty="0" smtClean="0"/>
          </a:p>
          <a:p>
            <a:pPr marL="222250" indent="-222250">
              <a:buFont typeface="Symbol" pitchFamily="18" charset="2"/>
              <a:buChar char="2"/>
            </a:pPr>
            <a:r>
              <a:rPr lang="en-US" dirty="0" smtClean="0"/>
              <a:t>)  Minimize data recording time</a:t>
            </a:r>
          </a:p>
          <a:p>
            <a:pPr marL="1085850" lvl="1" indent="-406400">
              <a:buSzPct val="95000"/>
              <a:buFont typeface="Symbol" pitchFamily="18" charset="2"/>
              <a:buChar char="·"/>
            </a:pPr>
            <a:r>
              <a:rPr lang="en-US" sz="3200" dirty="0" smtClean="0"/>
              <a:t>Dictation</a:t>
            </a:r>
          </a:p>
          <a:p>
            <a:pPr marL="1085850" lvl="1" indent="-406400">
              <a:buSzPct val="95000"/>
              <a:buFont typeface="Symbol" pitchFamily="18" charset="2"/>
              <a:buChar char="·"/>
            </a:pPr>
            <a:r>
              <a:rPr lang="en-US" sz="3200" dirty="0" smtClean="0"/>
              <a:t>Templates</a:t>
            </a:r>
          </a:p>
          <a:p>
            <a:pPr marL="1085850" lvl="1" indent="-406400">
              <a:buSzPct val="95000"/>
              <a:buFont typeface="Symbol" pitchFamily="18" charset="2"/>
              <a:buChar char="·"/>
            </a:pPr>
            <a:r>
              <a:rPr lang="en-US" sz="3200" dirty="0" smtClean="0"/>
              <a:t>Computerized medical records increase documentation time</a:t>
            </a:r>
          </a:p>
          <a:p>
            <a:pPr marL="2400300" lvl="4" indent="-406400">
              <a:buSzPct val="95000"/>
              <a:buFont typeface="Symbol" pitchFamily="18" charset="2"/>
              <a:buChar char="·"/>
            </a:pPr>
            <a:r>
              <a:rPr lang="en-US" dirty="0" smtClean="0">
                <a:hlinkClick r:id="rId2"/>
              </a:rPr>
              <a:t>http://www.cdc.gov/nchs/data/databriefs/db129.htm</a:t>
            </a:r>
            <a:r>
              <a:rPr lang="en-US" dirty="0" smtClean="0"/>
              <a:t>  2013</a:t>
            </a:r>
          </a:p>
          <a:p>
            <a:pPr marL="1485900" lvl="2" indent="-406400">
              <a:buSzPct val="95000"/>
              <a:buFont typeface="Symbol" pitchFamily="18" charset="2"/>
              <a:buChar char="·"/>
            </a:pPr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447800"/>
          </a:xfrm>
        </p:spPr>
        <p:txBody>
          <a:bodyPr/>
          <a:lstStyle/>
          <a:p>
            <a:r>
              <a:rPr lang="en-US" smtClean="0"/>
              <a:t>Strategies for Savings Time in Clinical Practice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86000"/>
            <a:ext cx="8153400" cy="4114800"/>
          </a:xfrm>
        </p:spPr>
        <p:txBody>
          <a:bodyPr/>
          <a:lstStyle/>
          <a:p>
            <a:pPr marL="222250" indent="-222250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US" sz="2800" smtClean="0"/>
              <a:t>3)  </a:t>
            </a:r>
            <a:r>
              <a:rPr lang="en-US" smtClean="0"/>
              <a:t>Keep information needed for decision-making readily available</a:t>
            </a:r>
          </a:p>
          <a:p>
            <a:pPr marL="985838" lvl="1" indent="-406400">
              <a:lnSpc>
                <a:spcPct val="90000"/>
              </a:lnSpc>
              <a:buFontTx/>
              <a:buChar char="•"/>
            </a:pPr>
            <a:r>
              <a:rPr lang="en-US" smtClean="0"/>
              <a:t>Pocket guides</a:t>
            </a:r>
          </a:p>
          <a:p>
            <a:pPr marL="985838" lvl="1" indent="-406400">
              <a:lnSpc>
                <a:spcPct val="90000"/>
              </a:lnSpc>
              <a:buFontTx/>
              <a:buChar char="•"/>
            </a:pPr>
            <a:r>
              <a:rPr lang="en-US" smtClean="0"/>
              <a:t>PDA programs</a:t>
            </a:r>
          </a:p>
          <a:p>
            <a:pPr marL="985838" lvl="1" indent="-406400">
              <a:lnSpc>
                <a:spcPct val="90000"/>
              </a:lnSpc>
              <a:buFontTx/>
              <a:buChar char="•"/>
            </a:pPr>
            <a:r>
              <a:rPr lang="en-US" smtClean="0"/>
              <a:t>Useful books</a:t>
            </a:r>
          </a:p>
          <a:p>
            <a:pPr marL="985838" lvl="1" indent="-406400">
              <a:lnSpc>
                <a:spcPct val="90000"/>
              </a:lnSpc>
              <a:buFontTx/>
              <a:buChar char="•"/>
            </a:pPr>
            <a:r>
              <a:rPr lang="en-US" smtClean="0"/>
              <a:t>Computer retrieval system</a:t>
            </a:r>
          </a:p>
          <a:p>
            <a:pPr marL="222250" indent="-222250">
              <a:lnSpc>
                <a:spcPct val="90000"/>
              </a:lnSpc>
              <a:spcBef>
                <a:spcPct val="30000"/>
              </a:spcBef>
              <a:buFontTx/>
              <a:buChar char="4"/>
            </a:pPr>
            <a:r>
              <a:rPr lang="en-US" sz="2800" smtClean="0"/>
              <a:t>) </a:t>
            </a:r>
            <a:r>
              <a:rPr lang="en-US" smtClean="0"/>
              <a:t>Delegate plan execution</a:t>
            </a:r>
          </a:p>
          <a:p>
            <a:pPr marL="985838" lvl="1" indent="-40640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mtClean="0"/>
              <a:t>Network of health professionals</a:t>
            </a:r>
          </a:p>
          <a:p>
            <a:pPr marL="985838" lvl="1" indent="-40640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mtClean="0"/>
              <a:t>Health educators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8382000" cy="1143000"/>
          </a:xfrm>
        </p:spPr>
        <p:txBody>
          <a:bodyPr/>
          <a:lstStyle/>
          <a:p>
            <a:r>
              <a:rPr lang="en-US" dirty="0" smtClean="0"/>
              <a:t>Structuring Visits and Work Flow</a:t>
            </a:r>
            <a:endParaRPr lang="en-US" dirty="0"/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83556"/>
            <a:ext cx="7772400" cy="4114800"/>
          </a:xfrm>
        </p:spPr>
        <p:txBody>
          <a:bodyPr/>
          <a:lstStyle/>
          <a:p>
            <a:r>
              <a:rPr lang="en-US" dirty="0" smtClean="0"/>
              <a:t>ACOVE -2 Practice Redesign</a:t>
            </a:r>
          </a:p>
          <a:p>
            <a:pPr lvl="1"/>
            <a:r>
              <a:rPr lang="en-US" dirty="0" smtClean="0"/>
              <a:t>Case </a:t>
            </a:r>
            <a:r>
              <a:rPr lang="en-US" dirty="0"/>
              <a:t>finding</a:t>
            </a:r>
          </a:p>
          <a:p>
            <a:pPr lvl="1"/>
            <a:r>
              <a:rPr lang="en-US" dirty="0"/>
              <a:t>Delegation of data collection</a:t>
            </a:r>
          </a:p>
          <a:p>
            <a:pPr lvl="1"/>
            <a:r>
              <a:rPr lang="en-US" dirty="0"/>
              <a:t>Structured visit notes to guide appropriate care processes</a:t>
            </a:r>
          </a:p>
          <a:p>
            <a:pPr lvl="1"/>
            <a:r>
              <a:rPr lang="en-US" dirty="0"/>
              <a:t>Physician and patient education </a:t>
            </a:r>
          </a:p>
          <a:p>
            <a:pPr lvl="1"/>
            <a:r>
              <a:rPr lang="en-US" dirty="0"/>
              <a:t>Linkage to community resources</a:t>
            </a:r>
          </a:p>
        </p:txBody>
      </p:sp>
      <p:sp>
        <p:nvSpPr>
          <p:cNvPr id="445444" name="Text Box 4"/>
          <p:cNvSpPr txBox="1">
            <a:spLocks noChangeArrowheads="1"/>
          </p:cNvSpPr>
          <p:nvPr/>
        </p:nvSpPr>
        <p:spPr bwMode="auto">
          <a:xfrm>
            <a:off x="1354138" y="6119813"/>
            <a:ext cx="670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>
                <a:cs typeface="Times New Roman (Hebrew)" pitchFamily="26" charset="-79"/>
              </a:rPr>
              <a:t>-Reuben et al. </a:t>
            </a:r>
            <a:r>
              <a:rPr lang="en-US" sz="1800" dirty="0">
                <a:cs typeface="Times New Roman" pitchFamily="18" charset="0"/>
              </a:rPr>
              <a:t>J Am </a:t>
            </a:r>
            <a:r>
              <a:rPr lang="en-US" sz="1800" dirty="0" err="1">
                <a:cs typeface="Times New Roman" pitchFamily="18" charset="0"/>
              </a:rPr>
              <a:t>Geriatr</a:t>
            </a:r>
            <a:r>
              <a:rPr lang="en-US" sz="1800" dirty="0">
                <a:cs typeface="Times New Roman" pitchFamily="18" charset="0"/>
              </a:rPr>
              <a:t> Soc. 2003;51:1787-93.</a:t>
            </a:r>
            <a:r>
              <a:rPr lang="en-US" sz="1800" dirty="0">
                <a:cs typeface="Times New Roman (Hebrew)" pitchFamily="26" charset="-79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654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 dirty="0"/>
              <a:t>ACOVE-2 </a:t>
            </a:r>
            <a:r>
              <a:rPr lang="en-US" dirty="0" smtClean="0"/>
              <a:t>practice redesign</a:t>
            </a:r>
            <a:endParaRPr lang="en-US" dirty="0"/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Case finding</a:t>
            </a:r>
          </a:p>
          <a:p>
            <a:r>
              <a:rPr lang="en-US" dirty="0"/>
              <a:t>Delegation of data collection</a:t>
            </a:r>
          </a:p>
          <a:p>
            <a:r>
              <a:rPr lang="en-US" dirty="0"/>
              <a:t>Structured visit notes to guide appropriate care processes</a:t>
            </a:r>
          </a:p>
          <a:p>
            <a:r>
              <a:rPr lang="en-US" dirty="0"/>
              <a:t>Physician and patient education </a:t>
            </a:r>
          </a:p>
          <a:p>
            <a:r>
              <a:rPr lang="en-US" dirty="0"/>
              <a:t>Linkage to community resources</a:t>
            </a:r>
          </a:p>
        </p:txBody>
      </p:sp>
      <p:sp>
        <p:nvSpPr>
          <p:cNvPr id="445444" name="Text Box 4"/>
          <p:cNvSpPr txBox="1">
            <a:spLocks noChangeArrowheads="1"/>
          </p:cNvSpPr>
          <p:nvPr/>
        </p:nvSpPr>
        <p:spPr bwMode="auto">
          <a:xfrm>
            <a:off x="1354138" y="5715000"/>
            <a:ext cx="670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cs typeface="Times New Roman (Hebrew)" pitchFamily="26" charset="-79"/>
              </a:rPr>
              <a:t>-Reuben et al. </a:t>
            </a:r>
            <a:r>
              <a:rPr lang="en-US" sz="1800">
                <a:cs typeface="Times New Roman" pitchFamily="18" charset="0"/>
              </a:rPr>
              <a:t>J Am Geriatr Soc. 2003;51:1787-93.</a:t>
            </a:r>
            <a:r>
              <a:rPr lang="en-US" sz="1800">
                <a:cs typeface="Times New Roman (Hebrew)" pitchFamily="26" charset="-79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913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95400"/>
          </a:xfrm>
        </p:spPr>
        <p:txBody>
          <a:bodyPr/>
          <a:lstStyle/>
          <a:p>
            <a:r>
              <a:rPr lang="en-US" altLang="ja-JP" smtClean="0">
                <a:ea typeface="Arial Unicode MS" pitchFamily="34" charset="-128"/>
                <a:cs typeface="Arial Unicode MS" pitchFamily="34" charset="-128"/>
              </a:rPr>
              <a:t>Case Finding</a:t>
            </a:r>
          </a:p>
        </p:txBody>
      </p:sp>
      <p:sp>
        <p:nvSpPr>
          <p:cNvPr id="27651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153400" cy="4648200"/>
          </a:xfrm>
        </p:spPr>
        <p:txBody>
          <a:bodyPr/>
          <a:lstStyle/>
          <a:p>
            <a:r>
              <a:rPr lang="en-US" altLang="ja-JP" smtClean="0">
                <a:ea typeface="Arial Unicode MS" pitchFamily="34" charset="-128"/>
                <a:cs typeface="Arial Unicode MS" pitchFamily="34" charset="-128"/>
              </a:rPr>
              <a:t>Brief questions to identify bothersome incontinence, memory loss, and falls or fear of falling</a:t>
            </a:r>
          </a:p>
          <a:p>
            <a:r>
              <a:rPr lang="en-US" altLang="ja-JP" smtClean="0">
                <a:ea typeface="Arial Unicode MS" pitchFamily="34" charset="-128"/>
                <a:cs typeface="Arial Unicode MS" pitchFamily="34" charset="-128"/>
              </a:rPr>
              <a:t>Responses are given to provider at clinic appointment along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altLang="ja-JP" smtClean="0">
                <a:ea typeface="Arial Unicode MS" pitchFamily="34" charset="-128"/>
                <a:cs typeface="Arial Unicode MS" pitchFamily="34" charset="-128"/>
              </a:rPr>
              <a:t>Structured Visit Note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20000" cy="4191000"/>
          </a:xfrm>
        </p:spPr>
        <p:txBody>
          <a:bodyPr/>
          <a:lstStyle/>
          <a:p>
            <a:r>
              <a:rPr lang="en-US" altLang="ja-JP" smtClean="0">
                <a:ea typeface="Arial Unicode MS" pitchFamily="34" charset="-128"/>
                <a:cs typeface="Arial Unicode MS" pitchFamily="34" charset="-128"/>
              </a:rPr>
              <a:t>History items and simple procedures (completed by office staff)</a:t>
            </a:r>
          </a:p>
          <a:p>
            <a:r>
              <a:rPr lang="en-US" altLang="ja-JP" smtClean="0">
                <a:ea typeface="Arial Unicode MS" pitchFamily="34" charset="-128"/>
                <a:cs typeface="Arial Unicode MS" pitchFamily="34" charset="-128"/>
              </a:rPr>
              <a:t>More detailed H &amp; P, ordering tests (completed by physician)</a:t>
            </a:r>
          </a:p>
          <a:p>
            <a:r>
              <a:rPr lang="en-US" altLang="ja-JP" smtClean="0">
                <a:ea typeface="Arial Unicode MS" pitchFamily="34" charset="-128"/>
                <a:cs typeface="Arial Unicode MS" pitchFamily="34" charset="-128"/>
              </a:rPr>
              <a:t>Impression and plan (completed by physician)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024"/>
          <p:cNvGraphicFramePr>
            <a:graphicFrameLocks noGrp="1" noChangeAspect="1"/>
          </p:cNvGraphicFramePr>
          <p:nvPr>
            <p:ph/>
          </p:nvPr>
        </p:nvGraphicFramePr>
        <p:xfrm>
          <a:off x="2133600" y="228600"/>
          <a:ext cx="47244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Document" r:id="rId4" imgW="6858000" imgH="9303480" progId="Word.Document.8">
                  <p:embed/>
                </p:oleObj>
              </mc:Choice>
              <mc:Fallback>
                <p:oleObj name="Document" r:id="rId4" imgW="6858000" imgH="9303480" progId="Word.Documen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8600"/>
                        <a:ext cx="4724400" cy="624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of Talk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What’s the problem here?</a:t>
            </a:r>
          </a:p>
          <a:p>
            <a:pPr>
              <a:lnSpc>
                <a:spcPct val="90000"/>
              </a:lnSpc>
            </a:pPr>
            <a:r>
              <a:rPr lang="en-US" smtClean="0"/>
              <a:t>Fixing the problem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Changes you can make on Monday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Longer term practice redesign changes</a:t>
            </a:r>
          </a:p>
          <a:p>
            <a:pPr>
              <a:lnSpc>
                <a:spcPct val="90000"/>
              </a:lnSpc>
            </a:pPr>
            <a:r>
              <a:rPr lang="en-US" smtClean="0"/>
              <a:t>An example of practice redesign</a:t>
            </a:r>
          </a:p>
          <a:p>
            <a:pPr>
              <a:lnSpc>
                <a:spcPct val="90000"/>
              </a:lnSpc>
            </a:pPr>
            <a:r>
              <a:rPr lang="en-US" smtClean="0"/>
              <a:t>Does practice redesign work?</a:t>
            </a:r>
          </a:p>
          <a:p>
            <a:pPr>
              <a:lnSpc>
                <a:spcPct val="90000"/>
              </a:lnSpc>
            </a:pPr>
            <a:r>
              <a:rPr lang="en-US" smtClean="0"/>
              <a:t>Learning more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1905000"/>
            <a:ext cx="9153525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16038"/>
            <a:ext cx="9144000" cy="432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144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n-US" altLang="ja-JP" smtClean="0">
                <a:ea typeface="Arial Unicode MS" pitchFamily="34" charset="-128"/>
                <a:cs typeface="Arial Unicode MS" pitchFamily="34" charset="-128"/>
              </a:rPr>
              <a:t>Patient educational materials</a:t>
            </a:r>
          </a:p>
        </p:txBody>
      </p:sp>
      <p:sp>
        <p:nvSpPr>
          <p:cNvPr id="32771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089025" y="2444750"/>
            <a:ext cx="7286625" cy="2894013"/>
          </a:xfrm>
        </p:spPr>
        <p:txBody>
          <a:bodyPr/>
          <a:lstStyle/>
          <a:p>
            <a:r>
              <a:rPr lang="en-US" altLang="ja-JP" smtClean="0">
                <a:ea typeface="Arial Unicode MS" pitchFamily="34" charset="-128"/>
                <a:cs typeface="Arial Unicode MS" pitchFamily="34" charset="-128"/>
              </a:rPr>
              <a:t>Assembled for each condition</a:t>
            </a:r>
          </a:p>
          <a:p>
            <a:r>
              <a:rPr lang="en-US" altLang="ja-JP" smtClean="0">
                <a:ea typeface="Arial Unicode MS" pitchFamily="34" charset="-128"/>
                <a:cs typeface="Arial Unicode MS" pitchFamily="34" charset="-128"/>
              </a:rPr>
              <a:t>Readily available to the clinician to facilitate treatment</a:t>
            </a:r>
          </a:p>
          <a:p>
            <a:r>
              <a:rPr lang="en-US" altLang="ja-JP" smtClean="0">
                <a:ea typeface="Arial Unicode MS" pitchFamily="34" charset="-128"/>
                <a:cs typeface="Arial Unicode MS" pitchFamily="34" charset="-128"/>
              </a:rPr>
              <a:t>Community resources </a:t>
            </a:r>
          </a:p>
          <a:p>
            <a:r>
              <a:rPr lang="en-US" altLang="ja-JP" smtClean="0">
                <a:ea typeface="Arial Unicode MS" pitchFamily="34" charset="-128"/>
                <a:cs typeface="Arial Unicode MS" pitchFamily="34" charset="-128"/>
              </a:rPr>
              <a:t>Follow-up visit sheet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883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</p:spPr>
        <p:txBody>
          <a:bodyPr/>
          <a:lstStyle/>
          <a:p>
            <a:r>
              <a:rPr lang="en-US" smtClean="0"/>
              <a:t>Decision Support-Physician Education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0"/>
            <a:ext cx="8534400" cy="3581400"/>
          </a:xfrm>
        </p:spPr>
        <p:txBody>
          <a:bodyPr/>
          <a:lstStyle/>
          <a:p>
            <a:r>
              <a:rPr lang="en-US" sz="3400" smtClean="0"/>
              <a:t>Small group educational sessions aimed at practical approaches </a:t>
            </a:r>
          </a:p>
          <a:p>
            <a:r>
              <a:rPr lang="en-US" sz="3400" smtClean="0"/>
              <a:t>Written briefs that describe management of the condition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Flexibility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0"/>
            <a:ext cx="8610600" cy="3962400"/>
          </a:xfrm>
        </p:spPr>
        <p:txBody>
          <a:bodyPr/>
          <a:lstStyle/>
          <a:p>
            <a:r>
              <a:rPr lang="en-US" smtClean="0"/>
              <a:t>Must address all conditions using all components of the intervention</a:t>
            </a:r>
          </a:p>
          <a:p>
            <a:r>
              <a:rPr lang="en-US" smtClean="0"/>
              <a:t>Flexibility in administration and content</a:t>
            </a:r>
          </a:p>
          <a:p>
            <a:pPr lvl="1"/>
            <a:r>
              <a:rPr lang="en-US" sz="3200" smtClean="0"/>
              <a:t>Decide how much of the intervention is performed by staff rather than physicians </a:t>
            </a:r>
          </a:p>
          <a:p>
            <a:pPr lvl="1"/>
            <a:r>
              <a:rPr lang="en-US" sz="3200" smtClean="0"/>
              <a:t>Can modify content and supporting materials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1524000"/>
          </a:xfrm>
        </p:spPr>
        <p:txBody>
          <a:bodyPr/>
          <a:lstStyle/>
          <a:p>
            <a:r>
              <a:rPr lang="en-US" altLang="en-US" sz="4000" dirty="0"/>
              <a:t>Practice </a:t>
            </a:r>
            <a:r>
              <a:rPr lang="en-US" altLang="en-US" sz="4000" dirty="0" smtClean="0"/>
              <a:t>redesign </a:t>
            </a:r>
            <a:r>
              <a:rPr lang="en-US" altLang="en-US" sz="4000" dirty="0"/>
              <a:t>i</a:t>
            </a:r>
            <a:r>
              <a:rPr lang="en-US" altLang="en-US" sz="4000" dirty="0" smtClean="0"/>
              <a:t>nterventions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based on the ACOVE-2 Model</a:t>
            </a:r>
          </a:p>
        </p:txBody>
      </p:sp>
      <p:graphicFrame>
        <p:nvGraphicFramePr>
          <p:cNvPr id="452648" name="Group 40"/>
          <p:cNvGraphicFramePr>
            <a:graphicFrameLocks noGrp="1"/>
          </p:cNvGraphicFramePr>
          <p:nvPr>
            <p:ph idx="4294967295"/>
          </p:nvPr>
        </p:nvGraphicFramePr>
        <p:xfrm>
          <a:off x="76200" y="2009775"/>
          <a:ext cx="9067800" cy="4910138"/>
        </p:xfrm>
        <a:graphic>
          <a:graphicData uri="http://schemas.openxmlformats.org/drawingml/2006/table">
            <a:tbl>
              <a:tblPr/>
              <a:tblGrid>
                <a:gridCol w="2362200"/>
                <a:gridCol w="3352800"/>
                <a:gridCol w="1371600"/>
                <a:gridCol w="19812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Study</a:t>
                      </a:r>
                    </a:p>
                  </a:txBody>
                  <a:tcPr marL="96947" marR="96947" marT="47619" marB="476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Conditions</a:t>
                      </a:r>
                    </a:p>
                  </a:txBody>
                  <a:tcPr marL="96947" marR="96947" marT="47619" marB="476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Groups</a:t>
                      </a:r>
                    </a:p>
                  </a:txBody>
                  <a:tcPr marL="96947" marR="96947" marT="47619" marB="476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Delegation</a:t>
                      </a:r>
                    </a:p>
                  </a:txBody>
                  <a:tcPr marL="96947" marR="96947" marT="47619" marB="476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5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ACOVE-2</a:t>
                      </a:r>
                    </a:p>
                  </a:txBody>
                  <a:tcPr marL="96947" marR="96947" marT="47619" marB="476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Falls, UI, Dem</a:t>
                      </a:r>
                    </a:p>
                  </a:txBody>
                  <a:tcPr marL="96947" marR="96947" marT="47619" marB="476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 PCP</a:t>
                      </a:r>
                    </a:p>
                  </a:txBody>
                  <a:tcPr marL="96947" marR="96947" marT="47619" marB="476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Minimal</a:t>
                      </a:r>
                    </a:p>
                  </a:txBody>
                  <a:tcPr marL="96947" marR="96947" marT="47619" marB="476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ACOVEprime</a:t>
                      </a:r>
                    </a:p>
                  </a:txBody>
                  <a:tcPr marL="96947" marR="96947" marT="47619" marB="476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Falls, UI</a:t>
                      </a:r>
                    </a:p>
                  </a:txBody>
                  <a:tcPr marL="96947" marR="96947" marT="47619" marB="476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5 PCP</a:t>
                      </a:r>
                    </a:p>
                  </a:txBody>
                  <a:tcPr marL="96947" marR="96947" marT="47619" marB="476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Minimal-Moderate</a:t>
                      </a:r>
                    </a:p>
                  </a:txBody>
                  <a:tcPr marL="96947" marR="96947" marT="47619" marB="476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Alz Assoc</a:t>
                      </a:r>
                    </a:p>
                  </a:txBody>
                  <a:tcPr marL="96947" marR="96947" marT="47619" marB="476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Dem</a:t>
                      </a:r>
                    </a:p>
                  </a:txBody>
                  <a:tcPr marL="96947" marR="96947" marT="47619" marB="476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 PCP</a:t>
                      </a:r>
                    </a:p>
                  </a:txBody>
                  <a:tcPr marL="96947" marR="96947" marT="47619" marB="476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Moderate</a:t>
                      </a:r>
                    </a:p>
                  </a:txBody>
                  <a:tcPr marL="96947" marR="96947" marT="47619" marB="476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JAHF NP </a:t>
                      </a:r>
                    </a:p>
                  </a:txBody>
                  <a:tcPr marL="96947" marR="96947" marT="47619" marB="476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Falls, UI, Dem, Dep, HF</a:t>
                      </a:r>
                    </a:p>
                  </a:txBody>
                  <a:tcPr marL="96947" marR="96947" marT="47619" marB="476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 Ger</a:t>
                      </a:r>
                    </a:p>
                  </a:txBody>
                  <a:tcPr marL="96947" marR="96947" marT="47619" marB="476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High</a:t>
                      </a:r>
                    </a:p>
                  </a:txBody>
                  <a:tcPr marL="96947" marR="96947" marT="47619" marB="476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5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UniHealth NP</a:t>
                      </a:r>
                    </a:p>
                  </a:txBody>
                  <a:tcPr marL="96947" marR="96947" marT="47619" marB="476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Falls, UI, Dem, Dep</a:t>
                      </a:r>
                    </a:p>
                  </a:txBody>
                  <a:tcPr marL="96947" marR="96947" marT="47619" marB="476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 PCP</a:t>
                      </a:r>
                    </a:p>
                  </a:txBody>
                  <a:tcPr marL="96947" marR="96947" marT="47619" marB="476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High</a:t>
                      </a:r>
                    </a:p>
                  </a:txBody>
                  <a:tcPr marL="96947" marR="96947" marT="47619" marB="476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084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686800" cy="1143000"/>
          </a:xfrm>
        </p:spPr>
        <p:txBody>
          <a:bodyPr/>
          <a:lstStyle/>
          <a:p>
            <a:r>
              <a:rPr lang="en-US" altLang="en-US" sz="4000" dirty="0"/>
              <a:t>Effects on </a:t>
            </a:r>
            <a:r>
              <a:rPr lang="en-US" altLang="en-US" sz="4000" dirty="0" smtClean="0"/>
              <a:t>quality </a:t>
            </a:r>
            <a:r>
              <a:rPr lang="en-US" altLang="en-US" sz="4000" dirty="0"/>
              <a:t>of </a:t>
            </a:r>
            <a:r>
              <a:rPr lang="en-US" altLang="en-US" sz="4000" dirty="0" smtClean="0"/>
              <a:t>care </a:t>
            </a:r>
            <a:r>
              <a:rPr lang="en-US" altLang="en-US" sz="4000" dirty="0"/>
              <a:t>by </a:t>
            </a:r>
            <a:r>
              <a:rPr lang="en-US" altLang="en-US" sz="4000" dirty="0" smtClean="0"/>
              <a:t>condition </a:t>
            </a:r>
            <a:r>
              <a:rPr lang="en-US" altLang="en-US" sz="4000" dirty="0"/>
              <a:t>in ACOVE-2 </a:t>
            </a:r>
            <a:r>
              <a:rPr lang="en-US" altLang="en-US" sz="4000" dirty="0" smtClean="0"/>
              <a:t>intervention</a:t>
            </a:r>
            <a:endParaRPr lang="en-US" altLang="en-US" sz="4000" dirty="0"/>
          </a:p>
        </p:txBody>
      </p:sp>
      <p:graphicFrame>
        <p:nvGraphicFramePr>
          <p:cNvPr id="464935" name="Group 39"/>
          <p:cNvGraphicFramePr>
            <a:graphicFrameLocks noGrp="1"/>
          </p:cNvGraphicFramePr>
          <p:nvPr/>
        </p:nvGraphicFramePr>
        <p:xfrm>
          <a:off x="533400" y="1752600"/>
          <a:ext cx="8382000" cy="4179889"/>
        </p:xfrm>
        <a:graphic>
          <a:graphicData uri="http://schemas.openxmlformats.org/drawingml/2006/table">
            <a:tbl>
              <a:tblPr/>
              <a:tblGrid>
                <a:gridCol w="2711450"/>
                <a:gridCol w="2698750"/>
                <a:gridCol w="2971800"/>
              </a:tblGrid>
              <a:tr h="654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Usual Care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ACOVE-2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Overall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22-32%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37-71%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Falls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23-40%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44-79%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Incontinence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17-37%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37-64%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Dementia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38-44%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43-60%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Depression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28-61%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51-63%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4930" name="Text Box 40"/>
          <p:cNvSpPr txBox="1">
            <a:spLocks noChangeArrowheads="1"/>
          </p:cNvSpPr>
          <p:nvPr/>
        </p:nvSpPr>
        <p:spPr bwMode="auto">
          <a:xfrm>
            <a:off x="914400" y="5943600"/>
            <a:ext cx="7924800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52928" dir="2901988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6947" tIns="47622" rIns="96947" bIns="47622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Arial" charset="0"/>
                <a:cs typeface="Times New Roman (Hebrew)" pitchFamily="26" charset="-79"/>
              </a:rPr>
              <a:t>In each, significant differences between UC and ACOVE for overall, falls and UI; variable significance for depression and dementia </a:t>
            </a:r>
          </a:p>
        </p:txBody>
      </p:sp>
    </p:spTree>
    <p:extLst>
      <p:ext uri="{BB962C8B-B14F-4D97-AF65-F5344CB8AC3E}">
        <p14:creationId xmlns:p14="http://schemas.microsoft.com/office/powerpoint/2010/main" val="49550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 smtClean="0"/>
              <a:t>Using people differently: </a:t>
            </a:r>
            <a:br>
              <a:rPr lang="en-US" dirty="0" smtClean="0"/>
            </a:br>
            <a:r>
              <a:rPr lang="en-US" dirty="0" smtClean="0"/>
              <a:t>Co-management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4582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Two or more health care providers jointly managing the patient’s medical care to achieve the best quality and outcomes</a:t>
            </a:r>
          </a:p>
          <a:p>
            <a:r>
              <a:rPr lang="en-US" dirty="0" smtClean="0"/>
              <a:t>Many models, most focus on specific conditions (e.g., cancer, dementia) or on multiple conditions and coordination of care (e.g., Guided Care)</a:t>
            </a:r>
          </a:p>
        </p:txBody>
      </p:sp>
    </p:spTree>
    <p:extLst>
      <p:ext uri="{BB962C8B-B14F-4D97-AF65-F5344CB8AC3E}">
        <p14:creationId xmlns:p14="http://schemas.microsoft.com/office/powerpoint/2010/main" val="3162566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Problem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438400"/>
            <a:ext cx="7772400" cy="39624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	Physicians are unable to provide high quality of care for conditions affecting older persons within the context of busy primary care practices.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Co-management: Who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r>
              <a:rPr lang="en-US" dirty="0" smtClean="0"/>
              <a:t>Physician specialist-physician </a:t>
            </a:r>
            <a:r>
              <a:rPr lang="en-US" dirty="0"/>
              <a:t>generalist (e.g., oncologist-general internist)</a:t>
            </a:r>
          </a:p>
          <a:p>
            <a:r>
              <a:rPr lang="en-US" dirty="0"/>
              <a:t>Other health profession-physician generalist (e.g., depression clinical specialist-primary care physician)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2586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763000" cy="1143000"/>
          </a:xfrm>
        </p:spPr>
        <p:txBody>
          <a:bodyPr/>
          <a:lstStyle/>
          <a:p>
            <a:r>
              <a:rPr lang="en-US" dirty="0" smtClean="0"/>
              <a:t>Co-management: Process of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81200"/>
            <a:ext cx="7239000" cy="4114800"/>
          </a:xfrm>
        </p:spPr>
        <p:txBody>
          <a:bodyPr/>
          <a:lstStyle/>
          <a:p>
            <a:r>
              <a:rPr lang="en-US" dirty="0" smtClean="0"/>
              <a:t>Assessment</a:t>
            </a:r>
          </a:p>
          <a:p>
            <a:r>
              <a:rPr lang="en-US" dirty="0" smtClean="0"/>
              <a:t>Developing care plan</a:t>
            </a:r>
          </a:p>
          <a:p>
            <a:r>
              <a:rPr lang="en-US" dirty="0" smtClean="0"/>
              <a:t>Recommendations</a:t>
            </a:r>
          </a:p>
          <a:p>
            <a:r>
              <a:rPr lang="en-US" dirty="0" smtClean="0"/>
              <a:t>Orders</a:t>
            </a:r>
          </a:p>
          <a:p>
            <a:r>
              <a:rPr lang="en-US" dirty="0" smtClean="0"/>
              <a:t>Monitoring</a:t>
            </a:r>
          </a:p>
          <a:p>
            <a:r>
              <a:rPr lang="en-US" dirty="0" smtClean="0"/>
              <a:t>Revising care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9897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altLang="en-US" smtClean="0"/>
              <a:t>The UCLA Alzheimer’s and Dementia Care Program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686800" cy="4343400"/>
          </a:xfrm>
        </p:spPr>
        <p:txBody>
          <a:bodyPr/>
          <a:lstStyle/>
          <a:p>
            <a:r>
              <a:rPr lang="en-US" altLang="en-US" dirty="0"/>
              <a:t>Uses a co-management model with Nurse Practitioner Dementia Care Manager (DCM</a:t>
            </a:r>
            <a:r>
              <a:rPr lang="en-US" altLang="en-US" dirty="0" smtClean="0"/>
              <a:t>)</a:t>
            </a:r>
          </a:p>
          <a:p>
            <a:r>
              <a:rPr lang="en-US" altLang="en-US" dirty="0" smtClean="0"/>
              <a:t>Works with physicians to care for patients by </a:t>
            </a:r>
          </a:p>
          <a:p>
            <a:pPr lvl="1"/>
            <a:r>
              <a:rPr lang="en-US" altLang="en-US" dirty="0" smtClean="0"/>
              <a:t>Conducting in-person needs assessments </a:t>
            </a:r>
          </a:p>
          <a:p>
            <a:pPr lvl="1"/>
            <a:r>
              <a:rPr lang="en-US" altLang="en-US" dirty="0" smtClean="0"/>
              <a:t>Developing and implementing individualized dementia care plans</a:t>
            </a:r>
          </a:p>
          <a:p>
            <a:pPr lvl="1"/>
            <a:r>
              <a:rPr lang="en-US" altLang="en-US" dirty="0" smtClean="0"/>
              <a:t>Monitoring response and revising as needed</a:t>
            </a:r>
          </a:p>
          <a:p>
            <a:pPr lvl="1"/>
            <a:r>
              <a:rPr lang="en-US" altLang="en-US" dirty="0" smtClean="0"/>
              <a:t>Providing access 24 hours/day, 365 days a year </a:t>
            </a:r>
          </a:p>
        </p:txBody>
      </p:sp>
    </p:spTree>
    <p:extLst>
      <p:ext uri="{BB962C8B-B14F-4D97-AF65-F5344CB8AC3E}">
        <p14:creationId xmlns:p14="http://schemas.microsoft.com/office/powerpoint/2010/main" val="423585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r>
              <a:rPr lang="en-US" sz="4000" dirty="0" smtClean="0"/>
              <a:t>Co-management: Quality of Care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5029200"/>
          </a:xfrm>
        </p:spPr>
        <p:txBody>
          <a:bodyPr/>
          <a:lstStyle/>
          <a:p>
            <a:pPr lvl="1"/>
            <a:r>
              <a:rPr lang="en-US" sz="3200" dirty="0" smtClean="0"/>
              <a:t>Evidence base: general</a:t>
            </a:r>
          </a:p>
          <a:p>
            <a:pPr lvl="2"/>
            <a:r>
              <a:rPr lang="en-US" sz="2800" dirty="0" smtClean="0"/>
              <a:t>Decreases in HbA1c, systolic and diastolic BP, total and LDL cholesterol (Shaw RJ, 2014</a:t>
            </a:r>
            <a:r>
              <a:rPr lang="en-US" dirty="0" smtClean="0"/>
              <a:t>)</a:t>
            </a:r>
          </a:p>
          <a:p>
            <a:pPr lvl="1"/>
            <a:r>
              <a:rPr lang="en-US" sz="3200" dirty="0" smtClean="0"/>
              <a:t>Evidence base: falls and dementia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852926"/>
              </p:ext>
            </p:extLst>
          </p:nvPr>
        </p:nvGraphicFramePr>
        <p:xfrm>
          <a:off x="304800" y="3971624"/>
          <a:ext cx="8382001" cy="257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1752600"/>
                <a:gridCol w="1828801"/>
                <a:gridCol w="2425429"/>
                <a:gridCol w="927371"/>
              </a:tblGrid>
              <a:tr h="15240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Physician alone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Co-management</a:t>
                      </a:r>
                      <a:r>
                        <a:rPr lang="en-US" baseline="0" dirty="0" smtClean="0"/>
                        <a:t> with nurse practitioner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P-value</a:t>
                      </a:r>
                      <a:endParaRPr lang="en-US" dirty="0"/>
                    </a:p>
                  </a:txBody>
                  <a:tcPr/>
                </a:tc>
              </a:tr>
              <a:tr h="483068">
                <a:tc>
                  <a:txBody>
                    <a:bodyPr/>
                    <a:lstStyle/>
                    <a:p>
                      <a:r>
                        <a:rPr lang="en-US" dirty="0" smtClean="0"/>
                        <a:t>Falls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Ganz, 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.002</a:t>
                      </a:r>
                      <a:endParaRPr lang="en-US" dirty="0"/>
                    </a:p>
                  </a:txBody>
                  <a:tcPr/>
                </a:tc>
              </a:tr>
              <a:tr h="483068">
                <a:tc>
                  <a:txBody>
                    <a:bodyPr/>
                    <a:lstStyle/>
                    <a:p>
                      <a:r>
                        <a:rPr lang="en-US" dirty="0" smtClean="0"/>
                        <a:t>Falls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Reuben,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&lt;.001</a:t>
                      </a:r>
                      <a:endParaRPr lang="en-US" dirty="0"/>
                    </a:p>
                  </a:txBody>
                  <a:tcPr/>
                </a:tc>
              </a:tr>
              <a:tr h="483068">
                <a:tc>
                  <a:txBody>
                    <a:bodyPr/>
                    <a:lstStyle/>
                    <a:p>
                      <a:r>
                        <a:rPr lang="en-US" dirty="0" smtClean="0"/>
                        <a:t>Dementia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Reuben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&lt;.001</a:t>
                      </a:r>
                      <a:endParaRPr lang="en-US" dirty="0"/>
                    </a:p>
                  </a:txBody>
                  <a:tcPr/>
                </a:tc>
              </a:tr>
              <a:tr h="483068">
                <a:tc>
                  <a:txBody>
                    <a:bodyPr/>
                    <a:lstStyle/>
                    <a:p>
                      <a:r>
                        <a:rPr lang="en-US" dirty="0" smtClean="0"/>
                        <a:t>Dementia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Jennings,</a:t>
                      </a:r>
                      <a:r>
                        <a:rPr lang="en-US" baseline="0" dirty="0" smtClean="0"/>
                        <a:t>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6488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/>
          <a:lstStyle/>
          <a:p>
            <a:r>
              <a:rPr lang="en-US" sz="4000" b="0" dirty="0" err="1" smtClean="0"/>
              <a:t>UniHealth</a:t>
            </a:r>
            <a:r>
              <a:rPr lang="en-US" sz="4000" b="0" dirty="0" smtClean="0"/>
              <a:t> Quality of Care: Falls</a:t>
            </a:r>
          </a:p>
        </p:txBody>
      </p:sp>
      <p:graphicFrame>
        <p:nvGraphicFramePr>
          <p:cNvPr id="318467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39047574"/>
              </p:ext>
            </p:extLst>
          </p:nvPr>
        </p:nvGraphicFramePr>
        <p:xfrm>
          <a:off x="457200" y="1676400"/>
          <a:ext cx="8382000" cy="3627120"/>
        </p:xfrm>
        <a:graphic>
          <a:graphicData uri="http://schemas.openxmlformats.org/drawingml/2006/table">
            <a:tbl>
              <a:tblPr/>
              <a:tblGrid>
                <a:gridCol w="4953000"/>
                <a:gridCol w="1820862"/>
                <a:gridCol w="1608138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MD alone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MD+NP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Falls history performed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45%*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89%*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Orthostatic BP checked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7%*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79%*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Visual testing or eye exam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34%*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84%*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Gait/balance/strength exam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12-22%*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85%*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Home hazard evaluation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8%*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82%*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Exercise/PT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79%*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98%*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49" name="Text Box 59"/>
          <p:cNvSpPr txBox="1">
            <a:spLocks noChangeArrowheads="1"/>
          </p:cNvSpPr>
          <p:nvPr/>
        </p:nvSpPr>
        <p:spPr bwMode="auto">
          <a:xfrm>
            <a:off x="1035050" y="5743575"/>
            <a:ext cx="619760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6947" tIns="47622" rIns="96947" bIns="4762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Arial" charset="0"/>
                <a:cs typeface="Times New Roman (Hebrew)" pitchFamily="26" charset="-79"/>
              </a:rPr>
              <a:t>*p&lt;0.01 for comparison between MD alone v MD+NP</a:t>
            </a:r>
          </a:p>
        </p:txBody>
      </p:sp>
    </p:spTree>
    <p:extLst>
      <p:ext uri="{BB962C8B-B14F-4D97-AF65-F5344CB8AC3E}">
        <p14:creationId xmlns:p14="http://schemas.microsoft.com/office/powerpoint/2010/main" val="78784426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990600"/>
          </a:xfrm>
        </p:spPr>
        <p:txBody>
          <a:bodyPr/>
          <a:lstStyle/>
          <a:p>
            <a:r>
              <a:rPr lang="en-US" dirty="0" err="1" smtClean="0"/>
              <a:t>UniHealth</a:t>
            </a:r>
            <a:r>
              <a:rPr lang="en-US" dirty="0" smtClean="0"/>
              <a:t> Quality of Care: UI</a:t>
            </a:r>
          </a:p>
        </p:txBody>
      </p:sp>
      <p:graphicFrame>
        <p:nvGraphicFramePr>
          <p:cNvPr id="319491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78588239"/>
              </p:ext>
            </p:extLst>
          </p:nvPr>
        </p:nvGraphicFramePr>
        <p:xfrm>
          <a:off x="381000" y="1676400"/>
          <a:ext cx="8382000" cy="3797302"/>
        </p:xfrm>
        <a:graphic>
          <a:graphicData uri="http://schemas.openxmlformats.org/drawingml/2006/table">
            <a:tbl>
              <a:tblPr/>
              <a:tblGrid>
                <a:gridCol w="4953000"/>
                <a:gridCol w="1820863"/>
                <a:gridCol w="1608137"/>
              </a:tblGrid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MD alone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MD+NP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Incontinence history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11%*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70%*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Incontinence exam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31%*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80%*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Classification of type of UI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40%*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93%*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Discuss treatment options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23%*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75%*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Assess response to treatment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3%*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34%*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Behavioral/lifestyle Rx first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95%*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67" name="Text Box 52"/>
          <p:cNvSpPr txBox="1">
            <a:spLocks noChangeArrowheads="1"/>
          </p:cNvSpPr>
          <p:nvPr/>
        </p:nvSpPr>
        <p:spPr bwMode="auto">
          <a:xfrm>
            <a:off x="1049338" y="5986462"/>
            <a:ext cx="619760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6947" tIns="47622" rIns="96947" bIns="4762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" charset="0"/>
                <a:cs typeface="Times New Roman (Hebrew)" pitchFamily="26" charset="-79"/>
              </a:rPr>
              <a:t>*p&lt;0.01 for comparison between MD alone v MD+NP</a:t>
            </a:r>
          </a:p>
        </p:txBody>
      </p:sp>
    </p:spTree>
    <p:extLst>
      <p:ext uri="{BB962C8B-B14F-4D97-AF65-F5344CB8AC3E}">
        <p14:creationId xmlns:p14="http://schemas.microsoft.com/office/powerpoint/2010/main" val="34825717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534400" cy="1143000"/>
          </a:xfrm>
        </p:spPr>
        <p:txBody>
          <a:bodyPr/>
          <a:lstStyle/>
          <a:p>
            <a:r>
              <a:rPr lang="en-US" altLang="en-US" dirty="0" smtClean="0"/>
              <a:t>Overall Dementia Quality of Care (ACOVE-3 and PCPI QIs)*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52400" y="2514600"/>
            <a:ext cx="8686800" cy="3733800"/>
          </a:xfrm>
        </p:spPr>
        <p:txBody>
          <a:bodyPr/>
          <a:lstStyle/>
          <a:p>
            <a:r>
              <a:rPr lang="en-US" altLang="en-US" dirty="0" smtClean="0"/>
              <a:t>Community-based physicians 		  38%</a:t>
            </a:r>
          </a:p>
          <a:p>
            <a:r>
              <a:rPr lang="en-US" altLang="en-US" dirty="0" smtClean="0"/>
              <a:t>Community-based physicians &amp; NP	  60%</a:t>
            </a:r>
          </a:p>
          <a:p>
            <a:r>
              <a:rPr lang="en-US" altLang="en-US" dirty="0" smtClean="0"/>
              <a:t>UCLA Alzheimer’s and Dementia Care	  92%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* Based on medical record abstraction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751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534400" cy="1143000"/>
          </a:xfrm>
        </p:spPr>
        <p:txBody>
          <a:bodyPr/>
          <a:lstStyle/>
          <a:p>
            <a:r>
              <a:rPr lang="en-US" dirty="0" smtClean="0"/>
              <a:t>UCLA Alzheimer’s and Dementia Care Program: Quality</a:t>
            </a:r>
          </a:p>
        </p:txBody>
      </p:sp>
      <p:graphicFrame>
        <p:nvGraphicFramePr>
          <p:cNvPr id="320515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10638004"/>
              </p:ext>
            </p:extLst>
          </p:nvPr>
        </p:nvGraphicFramePr>
        <p:xfrm>
          <a:off x="1049338" y="2209403"/>
          <a:ext cx="6773863" cy="3880008"/>
        </p:xfrm>
        <a:graphic>
          <a:graphicData uri="http://schemas.openxmlformats.org/drawingml/2006/table">
            <a:tbl>
              <a:tblPr/>
              <a:tblGrid>
                <a:gridCol w="4741863"/>
                <a:gridCol w="20320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Check meds as cause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Laboratory testing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82%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Depression screen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Caregiver support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Behav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&amp; psych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sx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screen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Driving intervention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95%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ID surrogate decision-maker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94%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6049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Co-management: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Defining scope of responsibility</a:t>
            </a:r>
          </a:p>
          <a:p>
            <a:pPr lvl="1"/>
            <a:r>
              <a:rPr lang="en-US" dirty="0" smtClean="0"/>
              <a:t>Range of clinical problems</a:t>
            </a:r>
          </a:p>
          <a:p>
            <a:pPr lvl="1"/>
            <a:r>
              <a:rPr lang="en-US" dirty="0" smtClean="0"/>
              <a:t>Co-manager versus primary care physician</a:t>
            </a:r>
          </a:p>
          <a:p>
            <a:pPr lvl="1"/>
            <a:r>
              <a:rPr lang="en-US" dirty="0" smtClean="0"/>
              <a:t>Order writing</a:t>
            </a:r>
          </a:p>
          <a:p>
            <a:pPr lvl="1"/>
            <a:r>
              <a:rPr lang="en-US" dirty="0" smtClean="0"/>
              <a:t>Acute clinical problems</a:t>
            </a:r>
          </a:p>
          <a:p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With primary care physician</a:t>
            </a:r>
          </a:p>
          <a:p>
            <a:pPr lvl="1"/>
            <a:r>
              <a:rPr lang="en-US" dirty="0" smtClean="0"/>
              <a:t>With other health providers (e.g., specialists, therapists)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4185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Exploiting </a:t>
            </a:r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dirty="0" smtClean="0"/>
              <a:t>Remote access to medical records</a:t>
            </a:r>
          </a:p>
          <a:p>
            <a:r>
              <a:rPr lang="en-US" dirty="0" smtClean="0"/>
              <a:t>Passive and active (e.g., ADT notification)</a:t>
            </a:r>
          </a:p>
          <a:p>
            <a:r>
              <a:rPr lang="en-US" dirty="0" smtClean="0"/>
              <a:t>Smart notes and records</a:t>
            </a:r>
          </a:p>
          <a:p>
            <a:r>
              <a:rPr lang="en-US" dirty="0" smtClean="0"/>
              <a:t>Patient entry into medical records (e.g., Open notes, Tonic software)</a:t>
            </a:r>
          </a:p>
          <a:p>
            <a:r>
              <a:rPr lang="en-US" dirty="0" smtClean="0"/>
              <a:t>Mobile and remote technology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14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143000"/>
          </a:xfrm>
        </p:spPr>
        <p:txBody>
          <a:bodyPr/>
          <a:lstStyle/>
          <a:p>
            <a:r>
              <a:rPr lang="en-US" smtClean="0"/>
              <a:t>Health care quality for vulnerable elderly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8153400" cy="4191000"/>
          </a:xfrm>
        </p:spPr>
        <p:txBody>
          <a:bodyPr/>
          <a:lstStyle/>
          <a:p>
            <a:r>
              <a:rPr lang="en-US" smtClean="0"/>
              <a:t>Assessing Care of the Vulnerable Elderly (ACOVE) project </a:t>
            </a:r>
          </a:p>
          <a:p>
            <a:pPr lvl="1"/>
            <a:r>
              <a:rPr lang="en-US" sz="3200" smtClean="0"/>
              <a:t>identified elders at increased risk for death or functional decline, </a:t>
            </a:r>
          </a:p>
          <a:p>
            <a:pPr lvl="1"/>
            <a:r>
              <a:rPr lang="en-US" sz="3200" smtClean="0"/>
              <a:t>created quality indicators based on literature review and expert panel for 22 conditions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r>
              <a:rPr lang="en-US" smtClean="0"/>
              <a:t>New Practice Redesign Efforts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Improving communication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Sight lines and co-location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Huddles and team meetings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Redefining roles of staff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Enhanced rooming/prepping the chart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Standing orders/prescription renewals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Scribes and order entry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Inbox management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Health coaching and care coordination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373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Physician Partners (</a:t>
            </a:r>
            <a:r>
              <a:rPr lang="en-US" dirty="0"/>
              <a:t>P²)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Physician Partner is a novel position at </a:t>
            </a:r>
            <a:r>
              <a:rPr lang="en-US" dirty="0" smtClean="0"/>
              <a:t>UCLA whose role </a:t>
            </a:r>
            <a:r>
              <a:rPr lang="en-US" dirty="0"/>
              <a:t>is to </a:t>
            </a:r>
            <a:endParaRPr lang="en-US" dirty="0" smtClean="0"/>
          </a:p>
          <a:p>
            <a:pPr lvl="1"/>
            <a:r>
              <a:rPr lang="en-US" dirty="0" smtClean="0"/>
              <a:t>navigate </a:t>
            </a:r>
            <a:r>
              <a:rPr lang="en-US" dirty="0"/>
              <a:t>the electronic health </a:t>
            </a:r>
            <a:r>
              <a:rPr lang="en-US" dirty="0" smtClean="0"/>
              <a:t>record</a:t>
            </a:r>
          </a:p>
          <a:p>
            <a:pPr lvl="1"/>
            <a:r>
              <a:rPr lang="en-US" dirty="0" smtClean="0"/>
              <a:t>document </a:t>
            </a:r>
            <a:r>
              <a:rPr lang="en-US" dirty="0"/>
              <a:t>a patient </a:t>
            </a:r>
            <a:r>
              <a:rPr lang="en-US" dirty="0" smtClean="0"/>
              <a:t>encounter</a:t>
            </a:r>
            <a:endParaRPr lang="en-US" dirty="0"/>
          </a:p>
          <a:p>
            <a:pPr lvl="1"/>
            <a:r>
              <a:rPr lang="en-US" dirty="0" smtClean="0"/>
              <a:t>expedite </a:t>
            </a:r>
            <a:r>
              <a:rPr lang="en-US" dirty="0"/>
              <a:t>patient care immediately prior to, during, and after the office visit</a:t>
            </a:r>
          </a:p>
        </p:txBody>
      </p:sp>
    </p:spTree>
    <p:extLst>
      <p:ext uri="{BB962C8B-B14F-4D97-AF65-F5344CB8AC3E}">
        <p14:creationId xmlns:p14="http://schemas.microsoft.com/office/powerpoint/2010/main" val="91127295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Roles of P²s: During the visit</a:t>
            </a:r>
            <a:br>
              <a:rPr lang="en-US" sz="4900" dirty="0" smtClean="0"/>
            </a:br>
            <a:r>
              <a:rPr lang="en-US" dirty="0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153400" cy="4343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/>
              <a:t>Transcribes HPI, ROS, PE, and assessment /plan onto the encounter note </a:t>
            </a:r>
          </a:p>
          <a:p>
            <a:pPr>
              <a:defRPr/>
            </a:pPr>
            <a:r>
              <a:rPr lang="en-US" dirty="0" smtClean="0"/>
              <a:t>Looks </a:t>
            </a:r>
            <a:r>
              <a:rPr lang="en-US" dirty="0"/>
              <a:t>up patient records, recent results, consults, drug interactions</a:t>
            </a:r>
          </a:p>
          <a:p>
            <a:pPr>
              <a:defRPr/>
            </a:pPr>
            <a:r>
              <a:rPr lang="en-US" dirty="0" smtClean="0"/>
              <a:t>Queues </a:t>
            </a:r>
            <a:r>
              <a:rPr lang="en-US" dirty="0"/>
              <a:t>medication changes, lab orders, and referrals as verbally instructed by physician.</a:t>
            </a:r>
          </a:p>
          <a:p>
            <a:pPr>
              <a:defRPr/>
            </a:pPr>
            <a:r>
              <a:rPr lang="en-US"/>
              <a:t> </a:t>
            </a:r>
            <a:r>
              <a:rPr lang="en-US" smtClean="0"/>
              <a:t>Inputs </a:t>
            </a:r>
            <a:r>
              <a:rPr lang="en-US" dirty="0"/>
              <a:t>patient instructions, follow-up, level of service, and charge capture</a:t>
            </a:r>
            <a:endParaRPr lang="en-US" dirty="0" smtClean="0"/>
          </a:p>
          <a:p>
            <a:pPr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99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Roles of P²: End of the visit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72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/>
              <a:t>Provide summary of the patient encounter and physician instructions</a:t>
            </a:r>
          </a:p>
          <a:p>
            <a:pPr>
              <a:defRPr/>
            </a:pPr>
            <a:r>
              <a:rPr lang="en-US" dirty="0" smtClean="0"/>
              <a:t>Reviews how to contact the office and how to obtain help after hours</a:t>
            </a:r>
          </a:p>
          <a:p>
            <a:pPr>
              <a:defRPr/>
            </a:pPr>
            <a:r>
              <a:rPr lang="en-US" dirty="0" smtClean="0"/>
              <a:t>If applicable, communicates pending MA/LVN orders to be completed</a:t>
            </a:r>
          </a:p>
          <a:p>
            <a:pPr>
              <a:defRPr/>
            </a:pPr>
            <a:r>
              <a:rPr lang="en-US" dirty="0" smtClean="0"/>
              <a:t>Directs patient to checkout or the lab</a:t>
            </a:r>
          </a:p>
          <a:p>
            <a:pPr>
              <a:defRPr/>
            </a:pPr>
            <a:r>
              <a:rPr lang="en-US" dirty="0"/>
              <a:t>Completes H&amp;P, progress or consult note and routes to physician for review</a:t>
            </a:r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604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Results: </a:t>
            </a:r>
            <a:r>
              <a:rPr lang="en-US" dirty="0"/>
              <a:t>t</a:t>
            </a:r>
            <a:r>
              <a:rPr lang="en-US" dirty="0" smtClean="0"/>
              <a:t>imed </a:t>
            </a:r>
            <a:r>
              <a:rPr lang="en-US" dirty="0"/>
              <a:t>o</a:t>
            </a:r>
            <a:r>
              <a:rPr lang="en-US" dirty="0" smtClean="0"/>
              <a:t>ffice visits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490656"/>
              </p:ext>
            </p:extLst>
          </p:nvPr>
        </p:nvGraphicFramePr>
        <p:xfrm>
          <a:off x="304800" y="1981200"/>
          <a:ext cx="8229600" cy="414863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46243"/>
                <a:gridCol w="2152650"/>
                <a:gridCol w="2102989"/>
                <a:gridCol w="1727718"/>
              </a:tblGrid>
              <a:tr h="983204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MD</a:t>
                      </a:r>
                      <a:r>
                        <a:rPr lang="en-US" sz="2400" baseline="0" dirty="0" smtClean="0"/>
                        <a:t> Time (Minutes) Spent with Patient</a:t>
                      </a:r>
                      <a:r>
                        <a:rPr lang="en-US" sz="2400" dirty="0" smtClean="0"/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811763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Control 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P² 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P-value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17683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Geriatrics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22.0</a:t>
                      </a:r>
                    </a:p>
                    <a:p>
                      <a:pPr algn="ctr"/>
                      <a:r>
                        <a:rPr lang="en-US" sz="2400" dirty="0" smtClean="0"/>
                        <a:t>(N=90)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18.0</a:t>
                      </a:r>
                    </a:p>
                    <a:p>
                      <a:pPr algn="ctr"/>
                      <a:r>
                        <a:rPr lang="en-US" sz="2400" dirty="0" smtClean="0"/>
                        <a:t>(N=93)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0.0002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17683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GIM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11.0</a:t>
                      </a:r>
                    </a:p>
                    <a:p>
                      <a:pPr algn="ctr"/>
                      <a:r>
                        <a:rPr lang="en-US" sz="2400" dirty="0" smtClean="0"/>
                        <a:t>(N=71)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9.0</a:t>
                      </a:r>
                    </a:p>
                    <a:p>
                      <a:pPr algn="ctr"/>
                      <a:r>
                        <a:rPr lang="en-US" sz="2400" dirty="0" smtClean="0"/>
                        <a:t>(N=90)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0.0014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823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Median physician time (minutes) spent per 240 minute (4-hour) scheduled session-</a:t>
            </a:r>
            <a:r>
              <a:rPr lang="en-US" dirty="0" err="1" smtClean="0"/>
              <a:t>CareConnect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9511316"/>
              </p:ext>
            </p:extLst>
          </p:nvPr>
        </p:nvGraphicFramePr>
        <p:xfrm>
          <a:off x="457200" y="2286000"/>
          <a:ext cx="8382001" cy="4426943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4302266"/>
                <a:gridCol w="1335186"/>
                <a:gridCol w="1186832"/>
                <a:gridCol w="1557717"/>
              </a:tblGrid>
              <a:tr h="458914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Geriatrics 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07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Control</a:t>
                      </a:r>
                      <a:endParaRPr lang="en-US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P² 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P-value </a:t>
                      </a:r>
                      <a:endParaRPr lang="en-US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0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MD Preparation Prior to Session 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35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15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0.61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57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MD time spent in examining </a:t>
                      </a:r>
                      <a:r>
                        <a:rPr lang="en-US" sz="2400" dirty="0" smtClean="0"/>
                        <a:t>room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6065" algn="l"/>
                        </a:tabLst>
                      </a:pPr>
                      <a:r>
                        <a:rPr lang="en-US" sz="2400" dirty="0" smtClean="0"/>
                        <a:t>264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216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0.0002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9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MD wrap-up post session 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50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30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0.21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57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Total estimated physician </a:t>
                      </a:r>
                      <a:r>
                        <a:rPr lang="en-US" sz="2400" dirty="0" smtClean="0"/>
                        <a:t>time/session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349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261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1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Time</a:t>
                      </a:r>
                      <a:r>
                        <a:rPr lang="en-US" sz="2400" baseline="0" dirty="0" smtClean="0"/>
                        <a:t> saved/session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88</a:t>
                      </a:r>
                      <a:r>
                        <a:rPr lang="en-US" sz="2400" baseline="0" dirty="0" smtClean="0"/>
                        <a:t> minutes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838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Median physician time (minutes) spent per 240 minute (4-hour) scheduled session-</a:t>
            </a:r>
            <a:r>
              <a:rPr lang="en-US" sz="4000" dirty="0" err="1" smtClean="0"/>
              <a:t>CareConnect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892297"/>
              </p:ext>
            </p:extLst>
          </p:nvPr>
        </p:nvGraphicFramePr>
        <p:xfrm>
          <a:off x="152400" y="2310588"/>
          <a:ext cx="8839200" cy="4422063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4724400"/>
                <a:gridCol w="1447800"/>
                <a:gridCol w="1447800"/>
                <a:gridCol w="1219200"/>
              </a:tblGrid>
              <a:tr h="466163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Internal Medicine 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61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Control</a:t>
                      </a:r>
                      <a:endParaRPr lang="en-US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P² 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P-value</a:t>
                      </a:r>
                      <a:endParaRPr lang="en-US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83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MD Preparation Prior to Session 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 </a:t>
                      </a:r>
                      <a:r>
                        <a:rPr lang="en-US" sz="2400" dirty="0" smtClean="0"/>
                        <a:t>10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    </a:t>
                      </a:r>
                      <a:r>
                        <a:rPr lang="en-US" sz="2400" dirty="0" smtClean="0"/>
                        <a:t>5 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0.11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83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MD time spent in examining </a:t>
                      </a:r>
                      <a:r>
                        <a:rPr lang="en-US" sz="2400" dirty="0" smtClean="0"/>
                        <a:t>room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6065" algn="l"/>
                        </a:tabLst>
                      </a:pPr>
                      <a:r>
                        <a:rPr lang="en-US" sz="2400" dirty="0" smtClean="0"/>
                        <a:t>176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144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0.0014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1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MD wrap-up post session 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70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15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0.0001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7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Total estimated physician </a:t>
                      </a:r>
                      <a:r>
                        <a:rPr lang="en-US" sz="2400" dirty="0" smtClean="0"/>
                        <a:t>time/session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256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164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3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Time</a:t>
                      </a:r>
                      <a:r>
                        <a:rPr lang="en-US" sz="2400" baseline="0" dirty="0" smtClean="0"/>
                        <a:t> saved/session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92 minutes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23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Patient Perception Survey</a:t>
            </a:r>
            <a:br>
              <a:rPr lang="en-US" dirty="0" smtClean="0"/>
            </a:br>
            <a:r>
              <a:rPr lang="en-US" dirty="0" err="1" smtClean="0"/>
              <a:t>CareConnect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0459942"/>
              </p:ext>
            </p:extLst>
          </p:nvPr>
        </p:nvGraphicFramePr>
        <p:xfrm>
          <a:off x="0" y="2209800"/>
          <a:ext cx="9144000" cy="5074362"/>
        </p:xfrm>
        <a:graphic>
          <a:graphicData uri="http://schemas.openxmlformats.org/drawingml/2006/table">
            <a:tbl>
              <a:tblPr firstRow="1">
                <a:tableStyleId>{8799B23B-EC83-4686-B30A-512413B5E67A}</a:tableStyleId>
              </a:tblPr>
              <a:tblGrid>
                <a:gridCol w="3689684"/>
                <a:gridCol w="1339516"/>
                <a:gridCol w="1295400"/>
                <a:gridCol w="1295400"/>
                <a:gridCol w="1524000"/>
              </a:tblGrid>
              <a:tr h="425158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22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%</a:t>
                      </a:r>
                      <a:r>
                        <a:rPr lang="en-US" sz="2400" baseline="0" dirty="0" smtClean="0"/>
                        <a:t> Patients Strongly Agree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Geriatrics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Control</a:t>
                      </a:r>
                      <a:endParaRPr lang="en-US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Geriatrics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P²</a:t>
                      </a:r>
                      <a:endParaRPr lang="en-US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GIM</a:t>
                      </a:r>
                    </a:p>
                    <a:p>
                      <a:pPr algn="ctr"/>
                      <a:r>
                        <a:rPr lang="en-US" sz="2000" dirty="0" smtClean="0"/>
                        <a:t>Control </a:t>
                      </a:r>
                      <a:endParaRPr 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GIM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P²</a:t>
                      </a:r>
                      <a:endParaRPr lang="en-US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81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“The physician spent enough time with me”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84%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88%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90%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85%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493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Felt uncomfortable having the P² in the room (Yes)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6065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6065" algn="l"/>
                        </a:tabLst>
                      </a:pPr>
                      <a:r>
                        <a:rPr lang="en-US" sz="2400" dirty="0" smtClean="0"/>
                        <a:t>2%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12%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94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The P² helped the visit run smoothly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83%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55%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29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Physician Satisfaction with P²s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n=30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endParaRPr lang="en-US" sz="11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24529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889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Bottom Line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09800"/>
            <a:ext cx="7772400" cy="4114800"/>
          </a:xfrm>
        </p:spPr>
        <p:txBody>
          <a:bodyPr/>
          <a:lstStyle/>
          <a:p>
            <a:r>
              <a:rPr lang="en-US" smtClean="0"/>
              <a:t>Quality of care for geriatrics is bad and is associated with adverse outcomes</a:t>
            </a:r>
          </a:p>
          <a:p>
            <a:r>
              <a:rPr lang="en-US" smtClean="0"/>
              <a:t>Practice redesign efforts can improve the quality of care</a:t>
            </a:r>
          </a:p>
          <a:p>
            <a:r>
              <a:rPr lang="en-US" smtClean="0"/>
              <a:t>The more physicians are willing to delegate, the better the quality of care</a:t>
            </a:r>
          </a:p>
          <a:p>
            <a:r>
              <a:rPr lang="en-US" smtClean="0"/>
              <a:t>It takes a TEAM!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smtClean="0"/>
              <a:t>ACOVE results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7200" cy="4648200"/>
          </a:xfrm>
        </p:spPr>
        <p:txBody>
          <a:bodyPr/>
          <a:lstStyle/>
          <a:p>
            <a:r>
              <a:rPr lang="en-US" smtClean="0"/>
              <a:t>Overall, 55% of Quality Indicators passed</a:t>
            </a:r>
          </a:p>
          <a:p>
            <a:r>
              <a:rPr lang="en-US" smtClean="0"/>
              <a:t>Compliance for geriatric conditions was worse than for general medical conditions (31% versus 52%)</a:t>
            </a:r>
          </a:p>
          <a:p>
            <a:r>
              <a:rPr lang="en-US" smtClean="0"/>
              <a:t> Care for specific conditions varies greatly</a:t>
            </a:r>
          </a:p>
          <a:p>
            <a:pPr lvl="1"/>
            <a:r>
              <a:rPr lang="en-US" sz="3200" smtClean="0"/>
              <a:t>Stroke 82%; end-of-life care 9%</a:t>
            </a:r>
          </a:p>
          <a:p>
            <a:pPr lvl="1">
              <a:buFontTx/>
              <a:buNone/>
            </a:pPr>
            <a:endParaRPr lang="en-US" sz="3200" smtClean="0"/>
          </a:p>
          <a:p>
            <a:pPr lvl="1">
              <a:buFontTx/>
              <a:buNone/>
            </a:pPr>
            <a:r>
              <a:rPr lang="en-US" sz="2000" smtClean="0"/>
              <a:t>				</a:t>
            </a:r>
            <a:r>
              <a:rPr lang="en-US" sz="2000" i="1" smtClean="0"/>
              <a:t>Wenger NS et al. Ann Int Med 2003</a:t>
            </a:r>
            <a:endParaRPr lang="en-US" sz="3400" i="1" smtClean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"/>
            <a:ext cx="523875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223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Slides and Supporting Materials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7772400" cy="43434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http://www.geronet.ucla.edu/index.php/for-professionals/patient-care-resources</a:t>
            </a:r>
            <a:endParaRPr lang="en-US" sz="4000" smtClean="0"/>
          </a:p>
          <a:p>
            <a:pPr>
              <a:buFontTx/>
              <a:buNone/>
            </a:pPr>
            <a:r>
              <a:rPr lang="en-US" smtClean="0"/>
              <a:t>What’s inside</a:t>
            </a:r>
          </a:p>
          <a:p>
            <a:r>
              <a:rPr lang="en-US" smtClean="0"/>
              <a:t>Slides and reprints</a:t>
            </a:r>
          </a:p>
          <a:p>
            <a:r>
              <a:rPr lang="en-US" smtClean="0"/>
              <a:t>Office forms</a:t>
            </a:r>
          </a:p>
          <a:p>
            <a:r>
              <a:rPr lang="en-US" smtClean="0"/>
              <a:t>Physician education</a:t>
            </a:r>
          </a:p>
          <a:p>
            <a:r>
              <a:rPr lang="en-US" smtClean="0"/>
              <a:t>Patient education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58200" cy="1143000"/>
          </a:xfrm>
        </p:spPr>
        <p:txBody>
          <a:bodyPr/>
          <a:lstStyle/>
          <a:p>
            <a:r>
              <a:rPr lang="en-US"/>
              <a:t>Barriers to good health care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133600"/>
            <a:ext cx="7772400" cy="4038600"/>
          </a:xfrm>
        </p:spPr>
        <p:txBody>
          <a:bodyPr/>
          <a:lstStyle/>
          <a:p>
            <a:r>
              <a:rPr lang="en-US" dirty="0"/>
              <a:t>Insufficient cognitive capacity</a:t>
            </a:r>
          </a:p>
          <a:p>
            <a:r>
              <a:rPr lang="en-US" dirty="0"/>
              <a:t>Not enough time</a:t>
            </a:r>
          </a:p>
          <a:p>
            <a:r>
              <a:rPr lang="en-US" dirty="0"/>
              <a:t>The health care system isn’t a system</a:t>
            </a:r>
            <a:endParaRPr lang="en-US" sz="3600" dirty="0"/>
          </a:p>
          <a:p>
            <a:r>
              <a:rPr lang="en-US" dirty="0"/>
              <a:t>Rewards are wrong</a:t>
            </a:r>
          </a:p>
          <a:p>
            <a:r>
              <a:rPr lang="en-US" dirty="0"/>
              <a:t>Competing agendas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82000" cy="1143000"/>
          </a:xfrm>
        </p:spPr>
        <p:txBody>
          <a:bodyPr/>
          <a:lstStyle/>
          <a:p>
            <a:r>
              <a:rPr lang="en-US" smtClean="0"/>
              <a:t>Insufficient cognitive capacity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Too much to know</a:t>
            </a:r>
          </a:p>
          <a:p>
            <a:pPr lvl="1">
              <a:lnSpc>
                <a:spcPct val="90000"/>
              </a:lnSpc>
            </a:pPr>
            <a:r>
              <a:rPr lang="en-US" sz="3200" smtClean="0"/>
              <a:t>During 2001, the US National Library of Medicine added more than 12,000 new articles per week to its on-line archives</a:t>
            </a:r>
          </a:p>
          <a:p>
            <a:pPr lvl="1">
              <a:lnSpc>
                <a:spcPct val="90000"/>
              </a:lnSpc>
            </a:pPr>
            <a:r>
              <a:rPr lang="en-US" sz="3200" smtClean="0"/>
              <a:t>To maintain current knowledge, a general internist would need to read</a:t>
            </a:r>
          </a:p>
          <a:p>
            <a:pPr lvl="2">
              <a:lnSpc>
                <a:spcPct val="90000"/>
              </a:lnSpc>
            </a:pPr>
            <a:r>
              <a:rPr lang="en-US" sz="3200" smtClean="0"/>
              <a:t>20 articles per day</a:t>
            </a:r>
          </a:p>
          <a:p>
            <a:pPr lvl="2">
              <a:lnSpc>
                <a:spcPct val="90000"/>
              </a:lnSpc>
            </a:pPr>
            <a:r>
              <a:rPr lang="en-US" sz="3200" smtClean="0"/>
              <a:t>365 days per year 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sz="1800" smtClean="0"/>
              <a:t>		</a:t>
            </a:r>
          </a:p>
          <a:p>
            <a:pPr lvl="4">
              <a:lnSpc>
                <a:spcPct val="90000"/>
              </a:lnSpc>
            </a:pPr>
            <a:r>
              <a:rPr lang="en-US" sz="1800" i="1" smtClean="0"/>
              <a:t>Shaneyfelt TM. JAMA 2001; 286:2000-2601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7772400" cy="1371600"/>
          </a:xfrm>
        </p:spPr>
        <p:txBody>
          <a:bodyPr/>
          <a:lstStyle/>
          <a:p>
            <a:r>
              <a:rPr lang="en-US" dirty="0" smtClean="0"/>
              <a:t>Too much to know</a:t>
            </a:r>
            <a:endParaRPr lang="en-US" dirty="0"/>
          </a:p>
        </p:txBody>
      </p:sp>
      <p:pic>
        <p:nvPicPr>
          <p:cNvPr id="4" name="Content Placeholder 3" descr="rise in publications pi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762000"/>
            <a:ext cx="7010400" cy="4734931"/>
          </a:xfr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762000" y="5486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dirty="0" smtClean="0"/>
              <a:t>The rise in non-systematic reviews, case reports, trials, and systematic reviews, 1950 to 2007</a:t>
            </a:r>
          </a:p>
          <a:p>
            <a:pPr lvl="0"/>
            <a:r>
              <a:rPr lang="en-US" sz="1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Bastian H, </a:t>
            </a:r>
            <a:r>
              <a:rPr lang="en-US" sz="1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Glasziou</a:t>
            </a:r>
            <a:r>
              <a:rPr lang="en-US" sz="1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P, Chalmers I. “Seventy-five trials and 11 systematic reviews a day: how will we ever keep up? </a:t>
            </a:r>
            <a:r>
              <a:rPr lang="en-US" sz="1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PloS</a:t>
            </a:r>
            <a:r>
              <a:rPr lang="en-US" sz="1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Med 2010; 7(9).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4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3718</TotalTime>
  <Words>2154</Words>
  <Application>Microsoft Office PowerPoint</Application>
  <PresentationFormat>On-screen Show (4:3)</PresentationFormat>
  <Paragraphs>517</Paragraphs>
  <Slides>61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3" baseType="lpstr">
      <vt:lpstr>Default Design</vt:lpstr>
      <vt:lpstr>Document</vt:lpstr>
      <vt:lpstr>The 20-Minute Medicare Visit</vt:lpstr>
      <vt:lpstr>PowerPoint Presentation</vt:lpstr>
      <vt:lpstr>Overview of Talk</vt:lpstr>
      <vt:lpstr>The Problem</vt:lpstr>
      <vt:lpstr>Health care quality for vulnerable elderly</vt:lpstr>
      <vt:lpstr>ACOVE results </vt:lpstr>
      <vt:lpstr>Barriers to good health care</vt:lpstr>
      <vt:lpstr>Insufficient cognitive capacity</vt:lpstr>
      <vt:lpstr>Too much to know</vt:lpstr>
      <vt:lpstr>Insufficient cognitive capacity</vt:lpstr>
      <vt:lpstr>Not Enough Time</vt:lpstr>
      <vt:lpstr>The Health Care System isn’t a System</vt:lpstr>
      <vt:lpstr>The Wrong Reward System</vt:lpstr>
      <vt:lpstr>Competing agendas</vt:lpstr>
      <vt:lpstr>Practice Redesign </vt:lpstr>
      <vt:lpstr>Fixing an inefficiency</vt:lpstr>
      <vt:lpstr>PowerPoint Presentation</vt:lpstr>
      <vt:lpstr>Delegation to Patients</vt:lpstr>
      <vt:lpstr>Pre-visit Questionnaire</vt:lpstr>
      <vt:lpstr>Pre-Visit Questionnaire</vt:lpstr>
      <vt:lpstr>Delegation to Patients</vt:lpstr>
      <vt:lpstr>Delegation to Office Staff</vt:lpstr>
      <vt:lpstr>Run a More Efficient Practice</vt:lpstr>
      <vt:lpstr>Strategies for Savings Time in Clinical Practice</vt:lpstr>
      <vt:lpstr>Structuring Visits and Work Flow</vt:lpstr>
      <vt:lpstr>ACOVE-2 practice redesign</vt:lpstr>
      <vt:lpstr>Case Finding</vt:lpstr>
      <vt:lpstr>Structured Visit Note</vt:lpstr>
      <vt:lpstr>PowerPoint Presentation</vt:lpstr>
      <vt:lpstr>PowerPoint Presentation</vt:lpstr>
      <vt:lpstr>PowerPoint Presentation</vt:lpstr>
      <vt:lpstr>PowerPoint Presentation</vt:lpstr>
      <vt:lpstr>Patient educational materials</vt:lpstr>
      <vt:lpstr>PowerPoint Presentation</vt:lpstr>
      <vt:lpstr>Decision Support-Physician Education</vt:lpstr>
      <vt:lpstr>Flexibility</vt:lpstr>
      <vt:lpstr>Practice redesign interventions based on the ACOVE-2 Model</vt:lpstr>
      <vt:lpstr>Effects on quality of care by condition in ACOVE-2 intervention</vt:lpstr>
      <vt:lpstr>Using people differently:  Co-management</vt:lpstr>
      <vt:lpstr>Co-management: Who</vt:lpstr>
      <vt:lpstr>Co-management: Process of Care</vt:lpstr>
      <vt:lpstr>The UCLA Alzheimer’s and Dementia Care Program</vt:lpstr>
      <vt:lpstr>Co-management: Quality of Care</vt:lpstr>
      <vt:lpstr>UniHealth Quality of Care: Falls</vt:lpstr>
      <vt:lpstr>UniHealth Quality of Care: UI</vt:lpstr>
      <vt:lpstr>Overall Dementia Quality of Care (ACOVE-3 and PCPI QIs)*</vt:lpstr>
      <vt:lpstr>UCLA Alzheimer’s and Dementia Care Program: Quality</vt:lpstr>
      <vt:lpstr>Co-management: Challenges</vt:lpstr>
      <vt:lpstr>Exploiting technology</vt:lpstr>
      <vt:lpstr>New Practice Redesign Efforts</vt:lpstr>
      <vt:lpstr>Physician Partners (P²)</vt:lpstr>
      <vt:lpstr> Roles of P²s: During the visit  </vt:lpstr>
      <vt:lpstr>Roles of P²: End of the visit </vt:lpstr>
      <vt:lpstr>Results: timed office visits</vt:lpstr>
      <vt:lpstr> Median physician time (minutes) spent per 240 minute (4-hour) scheduled session-CareConnect</vt:lpstr>
      <vt:lpstr> Median physician time (minutes) spent per 240 minute (4-hour) scheduled session-CareConnect</vt:lpstr>
      <vt:lpstr>Patient Perception Survey CareConnect</vt:lpstr>
      <vt:lpstr> Physician Satisfaction with P²s n=30  </vt:lpstr>
      <vt:lpstr>The Bottom Line</vt:lpstr>
      <vt:lpstr>PowerPoint Presentation</vt:lpstr>
      <vt:lpstr>Slides and Supporting Materials</vt:lpstr>
    </vt:vector>
  </TitlesOfParts>
  <Company>UCLA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Support for Key Chronic Conditions: Falls and Urinary Incontinence</dc:title>
  <dc:creator>Dreuben</dc:creator>
  <cp:lastModifiedBy>Garcia, Maribel</cp:lastModifiedBy>
  <cp:revision>195</cp:revision>
  <dcterms:created xsi:type="dcterms:W3CDTF">2003-02-16T21:30:41Z</dcterms:created>
  <dcterms:modified xsi:type="dcterms:W3CDTF">2016-04-08T01:33:06Z</dcterms:modified>
</cp:coreProperties>
</file>