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441" r:id="rId2"/>
    <p:sldId id="501" r:id="rId3"/>
    <p:sldId id="458" r:id="rId4"/>
    <p:sldId id="468" r:id="rId5"/>
    <p:sldId id="469" r:id="rId6"/>
    <p:sldId id="470" r:id="rId7"/>
    <p:sldId id="442" r:id="rId8"/>
    <p:sldId id="443" r:id="rId9"/>
    <p:sldId id="471" r:id="rId10"/>
    <p:sldId id="472" r:id="rId11"/>
    <p:sldId id="473" r:id="rId12"/>
    <p:sldId id="474" r:id="rId13"/>
    <p:sldId id="475" r:id="rId14"/>
    <p:sldId id="500" r:id="rId15"/>
    <p:sldId id="483" r:id="rId16"/>
    <p:sldId id="478" r:id="rId17"/>
    <p:sldId id="479" r:id="rId18"/>
    <p:sldId id="477" r:id="rId19"/>
    <p:sldId id="480" r:id="rId20"/>
    <p:sldId id="481" r:id="rId21"/>
    <p:sldId id="482" r:id="rId22"/>
    <p:sldId id="484" r:id="rId23"/>
    <p:sldId id="487" r:id="rId24"/>
    <p:sldId id="488" r:id="rId25"/>
    <p:sldId id="476" r:id="rId26"/>
    <p:sldId id="489" r:id="rId27"/>
    <p:sldId id="492" r:id="rId28"/>
    <p:sldId id="494" r:id="rId29"/>
    <p:sldId id="493" r:id="rId30"/>
    <p:sldId id="495" r:id="rId31"/>
    <p:sldId id="451" r:id="rId32"/>
    <p:sldId id="496" r:id="rId33"/>
    <p:sldId id="497" r:id="rId34"/>
    <p:sldId id="503" r:id="rId35"/>
    <p:sldId id="445" r:id="rId36"/>
    <p:sldId id="499" r:id="rId37"/>
    <p:sldId id="502" r:id="rId38"/>
    <p:sldId id="498" r:id="rId39"/>
    <p:sldId id="459" r:id="rId40"/>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PTX" id="{BB928E10-A69C-42F6-8B07-A2FEAC067766}">
          <p14:sldIdLst>
            <p14:sldId id="441"/>
            <p14:sldId id="501"/>
            <p14:sldId id="458"/>
            <p14:sldId id="468"/>
            <p14:sldId id="469"/>
            <p14:sldId id="470"/>
            <p14:sldId id="442"/>
            <p14:sldId id="443"/>
            <p14:sldId id="471"/>
            <p14:sldId id="472"/>
            <p14:sldId id="473"/>
            <p14:sldId id="474"/>
            <p14:sldId id="475"/>
            <p14:sldId id="500"/>
            <p14:sldId id="483"/>
            <p14:sldId id="478"/>
            <p14:sldId id="479"/>
            <p14:sldId id="477"/>
            <p14:sldId id="480"/>
            <p14:sldId id="481"/>
            <p14:sldId id="482"/>
            <p14:sldId id="484"/>
            <p14:sldId id="487"/>
            <p14:sldId id="488"/>
            <p14:sldId id="476"/>
            <p14:sldId id="489"/>
            <p14:sldId id="492"/>
            <p14:sldId id="494"/>
            <p14:sldId id="493"/>
            <p14:sldId id="495"/>
            <p14:sldId id="451"/>
            <p14:sldId id="496"/>
            <p14:sldId id="497"/>
            <p14:sldId id="503"/>
            <p14:sldId id="445"/>
            <p14:sldId id="499"/>
            <p14:sldId id="502"/>
            <p14:sldId id="498"/>
            <p14:sldId id="4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Dubois" initials="AD" lastIdx="1" clrIdx="0">
    <p:extLst>
      <p:ext uri="{19B8F6BF-5375-455C-9EA6-DF929625EA0E}">
        <p15:presenceInfo xmlns:p15="http://schemas.microsoft.com/office/powerpoint/2012/main" userId="1b96c6a1c07749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472A"/>
    <a:srgbClr val="DC5924"/>
    <a:srgbClr val="33CCCC"/>
    <a:srgbClr val="FFFFFF"/>
    <a:srgbClr val="0074AF"/>
    <a:srgbClr val="E6E6E6"/>
    <a:srgbClr val="000000"/>
    <a:srgbClr val="75D1FF"/>
    <a:srgbClr val="11161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99" autoAdjust="0"/>
    <p:restoredTop sz="84885" autoAdjust="0"/>
  </p:normalViewPr>
  <p:slideViewPr>
    <p:cSldViewPr snapToGrid="0">
      <p:cViewPr varScale="1">
        <p:scale>
          <a:sx n="57" d="100"/>
          <a:sy n="57" d="100"/>
        </p:scale>
        <p:origin x="108" y="900"/>
      </p:cViewPr>
      <p:guideLst/>
    </p:cSldViewPr>
  </p:slideViewPr>
  <p:outlineViewPr>
    <p:cViewPr>
      <p:scale>
        <a:sx n="33" d="100"/>
        <a:sy n="33" d="100"/>
      </p:scale>
      <p:origin x="0" y="-116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3" d="100"/>
          <a:sy n="73" d="100"/>
        </p:scale>
        <p:origin x="583"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5/15/2018</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5/15/2018</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New Members:</a:t>
            </a:r>
            <a:r>
              <a:rPr lang="en-US" baseline="0" dirty="0" smtClean="0"/>
              <a:t> Pedro Mas + Donald Simeon</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3821239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t>
            </a:r>
            <a:r>
              <a:rPr lang="en-US" baseline="0" dirty="0"/>
              <a:t> to discuss, but </a:t>
            </a:r>
            <a:r>
              <a:rPr lang="en-US" baseline="0"/>
              <a:t>for reference so they know how it looks like. </a:t>
            </a:r>
            <a:endParaRPr lang="en-US"/>
          </a:p>
        </p:txBody>
      </p:sp>
      <p:sp>
        <p:nvSpPr>
          <p:cNvPr id="4" name="Slide Number Placeholder 3"/>
          <p:cNvSpPr>
            <a:spLocks noGrp="1"/>
          </p:cNvSpPr>
          <p:nvPr>
            <p:ph type="sldNum" sz="quarter" idx="10"/>
          </p:nvPr>
        </p:nvSpPr>
        <p:spPr/>
        <p:txBody>
          <a:bodyPr/>
          <a:lstStyle/>
          <a:p>
            <a:fld id="{4CBCEA92-F142-4D57-B507-37BDAF44710C}" type="slidenum">
              <a:rPr lang="en-US" smtClean="0"/>
              <a:t>14</a:t>
            </a:fld>
            <a:endParaRPr lang="en-US"/>
          </a:p>
        </p:txBody>
      </p:sp>
    </p:spTree>
    <p:extLst>
      <p:ext uri="{BB962C8B-B14F-4D97-AF65-F5344CB8AC3E}">
        <p14:creationId xmlns:p14="http://schemas.microsoft.com/office/powerpoint/2010/main" val="331553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15</a:t>
            </a:fld>
            <a:endParaRPr lang="en-US"/>
          </a:p>
        </p:txBody>
      </p:sp>
    </p:spTree>
    <p:extLst>
      <p:ext uri="{BB962C8B-B14F-4D97-AF65-F5344CB8AC3E}">
        <p14:creationId xmlns:p14="http://schemas.microsoft.com/office/powerpoint/2010/main" val="2595515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20</a:t>
            </a:fld>
            <a:endParaRPr lang="en-US"/>
          </a:p>
        </p:txBody>
      </p:sp>
    </p:spTree>
    <p:extLst>
      <p:ext uri="{BB962C8B-B14F-4D97-AF65-F5344CB8AC3E}">
        <p14:creationId xmlns:p14="http://schemas.microsoft.com/office/powerpoint/2010/main" val="1188135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a:t>
            </a:r>
            <a:r>
              <a:rPr lang="en-US" baseline="0" dirty="0"/>
              <a:t> sent an engagement email with the enrollment form. We will provide you a link after the meeting if you want to invite others to join. </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21</a:t>
            </a:fld>
            <a:endParaRPr lang="en-US"/>
          </a:p>
        </p:txBody>
      </p:sp>
    </p:spTree>
    <p:extLst>
      <p:ext uri="{BB962C8B-B14F-4D97-AF65-F5344CB8AC3E}">
        <p14:creationId xmlns:p14="http://schemas.microsoft.com/office/powerpoint/2010/main" val="4113601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22</a:t>
            </a:fld>
            <a:endParaRPr lang="en-US"/>
          </a:p>
        </p:txBody>
      </p:sp>
    </p:spTree>
    <p:extLst>
      <p:ext uri="{BB962C8B-B14F-4D97-AF65-F5344CB8AC3E}">
        <p14:creationId xmlns:p14="http://schemas.microsoft.com/office/powerpoint/2010/main" val="1454860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Pictures</a:t>
            </a:r>
          </a:p>
        </p:txBody>
      </p:sp>
      <p:sp>
        <p:nvSpPr>
          <p:cNvPr id="4" name="Slide Number Placeholder 3"/>
          <p:cNvSpPr>
            <a:spLocks noGrp="1"/>
          </p:cNvSpPr>
          <p:nvPr>
            <p:ph type="sldNum" sz="quarter" idx="10"/>
          </p:nvPr>
        </p:nvSpPr>
        <p:spPr/>
        <p:txBody>
          <a:bodyPr/>
          <a:lstStyle/>
          <a:p>
            <a:fld id="{4CBCEA92-F142-4D57-B507-37BDAF44710C}" type="slidenum">
              <a:rPr lang="en-US" smtClean="0"/>
              <a:t>26</a:t>
            </a:fld>
            <a:endParaRPr lang="en-US"/>
          </a:p>
        </p:txBody>
      </p:sp>
    </p:spTree>
    <p:extLst>
      <p:ext uri="{BB962C8B-B14F-4D97-AF65-F5344CB8AC3E}">
        <p14:creationId xmlns:p14="http://schemas.microsoft.com/office/powerpoint/2010/main" val="4147158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30</a:t>
            </a:fld>
            <a:endParaRPr lang="en-US"/>
          </a:p>
        </p:txBody>
      </p:sp>
    </p:spTree>
    <p:extLst>
      <p:ext uri="{BB962C8B-B14F-4D97-AF65-F5344CB8AC3E}">
        <p14:creationId xmlns:p14="http://schemas.microsoft.com/office/powerpoint/2010/main" val="4517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39</a:t>
            </a:fld>
            <a:endParaRPr lang="en-US"/>
          </a:p>
        </p:txBody>
      </p:sp>
    </p:spTree>
    <p:extLst>
      <p:ext uri="{BB962C8B-B14F-4D97-AF65-F5344CB8AC3E}">
        <p14:creationId xmlns:p14="http://schemas.microsoft.com/office/powerpoint/2010/main" val="153786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identified priority areas that we’ll be working on as a committee.</a:t>
            </a:r>
          </a:p>
          <a:p>
            <a:r>
              <a:rPr lang="en-US" dirty="0"/>
              <a:t>Read list.</a:t>
            </a:r>
          </a:p>
        </p:txBody>
      </p:sp>
      <p:sp>
        <p:nvSpPr>
          <p:cNvPr id="4" name="Slide Number Placeholder 3"/>
          <p:cNvSpPr>
            <a:spLocks noGrp="1"/>
          </p:cNvSpPr>
          <p:nvPr>
            <p:ph type="sldNum" sz="quarter" idx="10"/>
          </p:nvPr>
        </p:nvSpPr>
        <p:spPr/>
        <p:txBody>
          <a:bodyPr/>
          <a:lstStyle/>
          <a:p>
            <a:fld id="{4CBCEA92-F142-4D57-B507-37BDAF44710C}" type="slidenum">
              <a:rPr lang="en-US" smtClean="0"/>
              <a:t>4</a:t>
            </a:fld>
            <a:endParaRPr lang="en-US"/>
          </a:p>
        </p:txBody>
      </p:sp>
    </p:spTree>
    <p:extLst>
      <p:ext uri="{BB962C8B-B14F-4D97-AF65-F5344CB8AC3E}">
        <p14:creationId xmlns:p14="http://schemas.microsoft.com/office/powerpoint/2010/main" val="47038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look at the agenda,</a:t>
            </a:r>
            <a:r>
              <a:rPr lang="en-US" baseline="0" dirty="0"/>
              <a:t> w</a:t>
            </a:r>
            <a:r>
              <a:rPr lang="en-US" dirty="0"/>
              <a:t>e’ll be </a:t>
            </a:r>
            <a:r>
              <a:rPr lang="en-US" baseline="0" dirty="0"/>
              <a:t>finishing up the discussion on membership definition, criteria and terms by going over any feedback committee members submitted on the Membership Guideline. </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5</a:t>
            </a:fld>
            <a:endParaRPr lang="en-US"/>
          </a:p>
        </p:txBody>
      </p:sp>
    </p:spTree>
    <p:extLst>
      <p:ext uri="{BB962C8B-B14F-4D97-AF65-F5344CB8AC3E}">
        <p14:creationId xmlns:p14="http://schemas.microsoft.com/office/powerpoint/2010/main" val="126773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meeting we’re going to move onto</a:t>
            </a:r>
            <a:r>
              <a:rPr lang="en-US" baseline="0" dirty="0"/>
              <a:t> our next priority area which consists of organizational structure, leadership patterns and systems design. We will get more in detail about it in the next slide.</a:t>
            </a: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6</a:t>
            </a:fld>
            <a:endParaRPr lang="en-US"/>
          </a:p>
        </p:txBody>
      </p:sp>
    </p:spTree>
    <p:extLst>
      <p:ext uri="{BB962C8B-B14F-4D97-AF65-F5344CB8AC3E}">
        <p14:creationId xmlns:p14="http://schemas.microsoft.com/office/powerpoint/2010/main" val="3138703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7</a:t>
            </a:fld>
            <a:endParaRPr lang="en-US"/>
          </a:p>
        </p:txBody>
      </p:sp>
    </p:spTree>
    <p:extLst>
      <p:ext uri="{BB962C8B-B14F-4D97-AF65-F5344CB8AC3E}">
        <p14:creationId xmlns:p14="http://schemas.microsoft.com/office/powerpoint/2010/main" val="42282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Structure:</a:t>
            </a:r>
            <a:r>
              <a:rPr lang="en-US" baseline="0" dirty="0"/>
              <a:t> Formatted it to reflect a more official document; Added sections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10</a:t>
            </a:fld>
            <a:endParaRPr lang="en-US"/>
          </a:p>
        </p:txBody>
      </p:sp>
    </p:spTree>
    <p:extLst>
      <p:ext uri="{BB962C8B-B14F-4D97-AF65-F5344CB8AC3E}">
        <p14:creationId xmlns:p14="http://schemas.microsoft.com/office/powerpoint/2010/main" val="46685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Structure:</a:t>
            </a:r>
            <a:r>
              <a:rPr lang="en-US" baseline="0" dirty="0"/>
              <a:t> Formatted it to reflect a more official document; Added sections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11</a:t>
            </a:fld>
            <a:endParaRPr lang="en-US"/>
          </a:p>
        </p:txBody>
      </p:sp>
    </p:spTree>
    <p:extLst>
      <p:ext uri="{BB962C8B-B14F-4D97-AF65-F5344CB8AC3E}">
        <p14:creationId xmlns:p14="http://schemas.microsoft.com/office/powerpoint/2010/main" val="23798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Structure:</a:t>
            </a:r>
            <a:r>
              <a:rPr lang="en-US" baseline="0" dirty="0"/>
              <a:t> Formatted it to reflect a more official document; Added sections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12</a:t>
            </a:fld>
            <a:endParaRPr lang="en-US"/>
          </a:p>
        </p:txBody>
      </p:sp>
    </p:spTree>
    <p:extLst>
      <p:ext uri="{BB962C8B-B14F-4D97-AF65-F5344CB8AC3E}">
        <p14:creationId xmlns:p14="http://schemas.microsoft.com/office/powerpoint/2010/main" val="3789780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Structure:</a:t>
            </a:r>
            <a:r>
              <a:rPr lang="en-US" baseline="0" dirty="0"/>
              <a:t> Formatted it to reflect a more official document; Added sections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13</a:t>
            </a:fld>
            <a:endParaRPr lang="en-US"/>
          </a:p>
        </p:txBody>
      </p:sp>
    </p:spTree>
    <p:extLst>
      <p:ext uri="{BB962C8B-B14F-4D97-AF65-F5344CB8AC3E}">
        <p14:creationId xmlns:p14="http://schemas.microsoft.com/office/powerpoint/2010/main" val="116740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536">
          <p15:clr>
            <a:srgbClr val="F26B43"/>
          </p15:clr>
        </p15:guide>
        <p15:guide id="5" orient="horz" pos="264">
          <p15:clr>
            <a:srgbClr val="F26B43"/>
          </p15:clr>
        </p15:guide>
        <p15:guide id="6" orient="horz" pos="792">
          <p15:clr>
            <a:srgbClr val="F26B43"/>
          </p15:clr>
        </p15:guide>
        <p15:guide id="7" orient="horz" pos="42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goo.gl/forms/z8IzpvbVh2edE5hB3"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hyperlink" Target="https://goo.gl/forms/PuVzOOk1fPfDe8Mi1"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 Id="rId5" Type="http://schemas.openxmlformats.org/officeDocument/2006/relationships/image" Target="../media/image18.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18.jpeg"/><Relationship Id="rId4" Type="http://schemas.openxmlformats.org/officeDocument/2006/relationships/image" Target="../media/image16.png"/><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hyperlink" Target="mailto:HealthEquidadNetwork@mednet.ucla.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r>
              <a:rPr lang="en-US"/>
              <a:t>1</a:t>
            </a:r>
          </a:p>
        </p:txBody>
      </p:sp>
      <p:sp>
        <p:nvSpPr>
          <p:cNvPr id="8" name="Title 7"/>
          <p:cNvSpPr>
            <a:spLocks noGrp="1"/>
          </p:cNvSpPr>
          <p:nvPr>
            <p:ph type="title"/>
          </p:nvPr>
        </p:nvSpPr>
        <p:spPr>
          <a:xfrm>
            <a:off x="971551" y="684467"/>
            <a:ext cx="10210800" cy="4025717"/>
          </a:xfrm>
        </p:spPr>
        <p:txBody>
          <a:bodyPr/>
          <a:lstStyle/>
          <a:p>
            <a:pPr algn="ctr"/>
            <a:r>
              <a:rPr lang="es-ES_tradnl" sz="5400" dirty="0">
                <a:solidFill>
                  <a:schemeClr val="accent4"/>
                </a:solidFill>
              </a:rPr>
              <a:t>Red de Equidad en Salud </a:t>
            </a:r>
            <a:br>
              <a:rPr lang="es-ES_tradnl" sz="5400" dirty="0">
                <a:solidFill>
                  <a:schemeClr val="accent4"/>
                </a:solidFill>
              </a:rPr>
            </a:br>
            <a:r>
              <a:rPr lang="es-ES_tradnl" sz="5400" dirty="0" smtClean="0">
                <a:solidFill>
                  <a:schemeClr val="accent4"/>
                </a:solidFill>
              </a:rPr>
              <a:t>de </a:t>
            </a:r>
            <a:r>
              <a:rPr lang="es-ES_tradnl" sz="5400" dirty="0">
                <a:solidFill>
                  <a:schemeClr val="accent4"/>
                </a:solidFill>
              </a:rPr>
              <a:t>las Américas</a:t>
            </a:r>
            <a:r>
              <a:rPr lang="en-US" sz="3600" dirty="0">
                <a:solidFill>
                  <a:schemeClr val="accent4"/>
                </a:solidFill>
              </a:rPr>
              <a:t/>
            </a:r>
            <a:br>
              <a:rPr lang="en-US" sz="3600" dirty="0">
                <a:solidFill>
                  <a:schemeClr val="accent4"/>
                </a:solidFill>
              </a:rPr>
            </a:br>
            <a:r>
              <a:rPr lang="en-US" b="0" dirty="0"/>
              <a:t> </a:t>
            </a:r>
            <a:br>
              <a:rPr lang="en-US" b="0" dirty="0"/>
            </a:br>
            <a:endParaRPr lang="en-US" dirty="0"/>
          </a:p>
        </p:txBody>
      </p:sp>
      <p:sp>
        <p:nvSpPr>
          <p:cNvPr id="9" name="Text Placeholder 8"/>
          <p:cNvSpPr>
            <a:spLocks noGrp="1"/>
          </p:cNvSpPr>
          <p:nvPr>
            <p:ph type="body" sz="quarter" idx="13"/>
          </p:nvPr>
        </p:nvSpPr>
        <p:spPr>
          <a:xfrm>
            <a:off x="1274814" y="2863093"/>
            <a:ext cx="9569970" cy="2010807"/>
          </a:xfrm>
        </p:spPr>
        <p:txBody>
          <a:bodyPr/>
          <a:lstStyle/>
          <a:p>
            <a:pPr algn="ctr"/>
            <a:r>
              <a:rPr lang="es-ES" sz="3200" dirty="0"/>
              <a:t>Reunión del Comité de Gobernanza</a:t>
            </a:r>
          </a:p>
          <a:p>
            <a:pPr algn="ctr"/>
            <a:r>
              <a:rPr lang="es-ES" sz="3200" spc="100" dirty="0">
                <a:gradFill>
                  <a:gsLst>
                    <a:gs pos="0">
                      <a:srgbClr val="75D1FF">
                        <a:lumMod val="5000"/>
                        <a:lumOff val="95000"/>
                      </a:srgbClr>
                    </a:gs>
                    <a:gs pos="100000">
                      <a:srgbClr val="FFFFFF"/>
                    </a:gs>
                  </a:gsLst>
                  <a:lin ang="5400000" scaled="1"/>
                </a:gradFill>
              </a:rPr>
              <a:t>16 de mayo, 2018</a:t>
            </a:r>
            <a:r>
              <a:rPr lang="en-US" sz="3200" spc="100" dirty="0">
                <a:gradFill>
                  <a:gsLst>
                    <a:gs pos="0">
                      <a:srgbClr val="75D1FF">
                        <a:lumMod val="5000"/>
                        <a:lumOff val="95000"/>
                      </a:srgbClr>
                    </a:gs>
                    <a:gs pos="100000">
                      <a:srgbClr val="FFFFFF"/>
                    </a:gs>
                  </a:gsLst>
                  <a:lin ang="5400000" scaled="1"/>
                </a:gradFill>
              </a:rPr>
              <a:t>	</a:t>
            </a:r>
          </a:p>
          <a:p>
            <a:pPr algn="ctr"/>
            <a:r>
              <a:rPr lang="en-US" sz="3200" spc="100" dirty="0">
                <a:gradFill>
                  <a:gsLst>
                    <a:gs pos="0">
                      <a:srgbClr val="75D1FF">
                        <a:lumMod val="5000"/>
                        <a:lumOff val="95000"/>
                      </a:srgbClr>
                    </a:gs>
                    <a:gs pos="100000">
                      <a:srgbClr val="FFFFFF"/>
                    </a:gs>
                  </a:gsLst>
                  <a:lin ang="5400000" scaled="1"/>
                </a:gradFill>
              </a:rPr>
              <a:t/>
            </a:r>
            <a:br>
              <a:rPr lang="en-US" sz="3200" spc="100" dirty="0">
                <a:gradFill>
                  <a:gsLst>
                    <a:gs pos="0">
                      <a:srgbClr val="75D1FF">
                        <a:lumMod val="5000"/>
                        <a:lumOff val="95000"/>
                      </a:srgbClr>
                    </a:gs>
                    <a:gs pos="100000">
                      <a:srgbClr val="FFFFFF"/>
                    </a:gs>
                  </a:gsLst>
                  <a:lin ang="5400000" scaled="1"/>
                </a:gradFill>
              </a:rPr>
            </a:br>
            <a:r>
              <a:rPr lang="en-US" sz="2400" spc="100" dirty="0">
                <a:solidFill>
                  <a:srgbClr val="FFC000"/>
                </a:solidFill>
              </a:rPr>
              <a:t> </a:t>
            </a:r>
            <a:endParaRPr lang="en-US" sz="2400" dirty="0">
              <a:solidFill>
                <a:srgbClr val="FFC000"/>
              </a:solidFill>
            </a:endParaRPr>
          </a:p>
        </p:txBody>
      </p:sp>
      <p:sp>
        <p:nvSpPr>
          <p:cNvPr id="2" name="Rectangle 1"/>
          <p:cNvSpPr/>
          <p:nvPr/>
        </p:nvSpPr>
        <p:spPr>
          <a:xfrm>
            <a:off x="265044" y="4779303"/>
            <a:ext cx="5817704" cy="2031325"/>
          </a:xfrm>
          <a:prstGeom prst="rect">
            <a:avLst/>
          </a:prstGeom>
        </p:spPr>
        <p:txBody>
          <a:bodyPr wrap="square">
            <a:spAutoFit/>
          </a:bodyPr>
          <a:lstStyle/>
          <a:p>
            <a:r>
              <a:rPr lang="es-ES_tradnl" spc="100" dirty="0">
                <a:solidFill>
                  <a:srgbClr val="FFC000"/>
                </a:solidFill>
              </a:rPr>
              <a:t>Michael A. Rodríguez, MD, MPH</a:t>
            </a:r>
            <a:br>
              <a:rPr lang="es-ES_tradnl" spc="100" dirty="0">
                <a:solidFill>
                  <a:srgbClr val="FFC000"/>
                </a:solidFill>
              </a:rPr>
            </a:br>
            <a:r>
              <a:rPr lang="es-ES_tradnl" spc="100" dirty="0">
                <a:solidFill>
                  <a:srgbClr val="FFFFFF"/>
                </a:solidFill>
              </a:rPr>
              <a:t>Director Fundador del Centro </a:t>
            </a:r>
            <a:r>
              <a:rPr lang="es-ES_tradnl" spc="100" dirty="0" err="1">
                <a:solidFill>
                  <a:srgbClr val="FFFFFF"/>
                </a:solidFill>
              </a:rPr>
              <a:t>Blum</a:t>
            </a:r>
            <a:r>
              <a:rPr lang="es-ES_tradnl" spc="100" dirty="0">
                <a:solidFill>
                  <a:srgbClr val="FFFFFF"/>
                </a:solidFill>
              </a:rPr>
              <a:t> UCLA sobre la Pobreza y la Salud en América Latina</a:t>
            </a:r>
            <a:br>
              <a:rPr lang="es-ES_tradnl" spc="100" dirty="0">
                <a:solidFill>
                  <a:srgbClr val="FFFFFF"/>
                </a:solidFill>
              </a:rPr>
            </a:br>
            <a:r>
              <a:rPr lang="es-ES_tradnl" spc="100" dirty="0">
                <a:solidFill>
                  <a:srgbClr val="FFFFFF"/>
                </a:solidFill>
              </a:rPr>
              <a:t>Presidente Fundador de la Red de Equidad en </a:t>
            </a:r>
            <a:r>
              <a:rPr lang="es-ES_tradnl" spc="100">
                <a:solidFill>
                  <a:srgbClr val="FFFFFF"/>
                </a:solidFill>
              </a:rPr>
              <a:t>Salud </a:t>
            </a:r>
            <a:r>
              <a:rPr lang="es-ES_tradnl" spc="100" smtClean="0">
                <a:solidFill>
                  <a:srgbClr val="FFFFFF"/>
                </a:solidFill>
              </a:rPr>
              <a:t>de </a:t>
            </a:r>
            <a:r>
              <a:rPr lang="es-ES_tradnl" spc="100" dirty="0">
                <a:solidFill>
                  <a:srgbClr val="FFFFFF"/>
                </a:solidFill>
              </a:rPr>
              <a:t>las Américas</a:t>
            </a:r>
            <a:br>
              <a:rPr lang="es-ES_tradnl" spc="100" dirty="0">
                <a:solidFill>
                  <a:srgbClr val="FFFFFF"/>
                </a:solidFill>
              </a:rPr>
            </a:br>
            <a:r>
              <a:rPr lang="es-ES_tradnl" spc="100" dirty="0">
                <a:solidFill>
                  <a:srgbClr val="FFFFFF"/>
                </a:solidFill>
              </a:rPr>
              <a:t>Profesor de Medicina, Escuela de Medicina de la </a:t>
            </a:r>
            <a:r>
              <a:rPr lang="es-ES_tradnl" spc="100" dirty="0" err="1">
                <a:solidFill>
                  <a:srgbClr val="FFFFFF"/>
                </a:solidFill>
              </a:rPr>
              <a:t>Geffen</a:t>
            </a:r>
            <a:r>
              <a:rPr lang="es-ES_tradnl" spc="100" dirty="0">
                <a:solidFill>
                  <a:srgbClr val="FFFFFF"/>
                </a:solidFill>
              </a:rPr>
              <a:t> UCLA</a:t>
            </a:r>
            <a:endParaRPr lang="es-ES_tradnl" spc="100" dirty="0">
              <a:solidFill>
                <a:srgbClr val="FFC000"/>
              </a:solidFill>
            </a:endParaRPr>
          </a:p>
        </p:txBody>
      </p:sp>
      <p:sp>
        <p:nvSpPr>
          <p:cNvPr id="6" name="Rectangle 5"/>
          <p:cNvSpPr/>
          <p:nvPr/>
        </p:nvSpPr>
        <p:spPr>
          <a:xfrm>
            <a:off x="6145695" y="4816098"/>
            <a:ext cx="5817704" cy="1477328"/>
          </a:xfrm>
          <a:prstGeom prst="rect">
            <a:avLst/>
          </a:prstGeom>
        </p:spPr>
        <p:txBody>
          <a:bodyPr wrap="square">
            <a:spAutoFit/>
          </a:bodyPr>
          <a:lstStyle/>
          <a:p>
            <a:pPr algn="r"/>
            <a:r>
              <a:rPr lang="es-ES_tradnl" spc="100" dirty="0">
                <a:solidFill>
                  <a:srgbClr val="FFC000"/>
                </a:solidFill>
              </a:rPr>
              <a:t>Rocío Sáenz, </a:t>
            </a:r>
            <a:r>
              <a:rPr lang="es-ES_tradnl" spc="100" dirty="0" smtClean="0">
                <a:solidFill>
                  <a:srgbClr val="FFC000"/>
                </a:solidFill>
              </a:rPr>
              <a:t>MD, </a:t>
            </a:r>
            <a:r>
              <a:rPr lang="es-ES_tradnl" spc="100" dirty="0">
                <a:solidFill>
                  <a:srgbClr val="FFC000"/>
                </a:solidFill>
              </a:rPr>
              <a:t>MPH, PhD</a:t>
            </a:r>
            <a:br>
              <a:rPr lang="es-ES_tradnl" spc="100" dirty="0">
                <a:solidFill>
                  <a:srgbClr val="FFC000"/>
                </a:solidFill>
              </a:rPr>
            </a:br>
            <a:r>
              <a:rPr lang="es-ES_tradnl" spc="100" dirty="0"/>
              <a:t>Profesor de la Maestría en Epidemiología de la Universidad Nacional, Costa Rica</a:t>
            </a:r>
          </a:p>
          <a:p>
            <a:pPr algn="r"/>
            <a:r>
              <a:rPr lang="es-ES_tradnl" spc="100" dirty="0"/>
              <a:t>Co-Coordinadora,</a:t>
            </a:r>
            <a:r>
              <a:rPr lang="es-ES_tradnl" spc="100" dirty="0">
                <a:solidFill>
                  <a:srgbClr val="FFFFFF"/>
                </a:solidFill>
              </a:rPr>
              <a:t> Comité de Gobernanza, Red de Equidad en Salud </a:t>
            </a:r>
            <a:r>
              <a:rPr lang="es-ES_tradnl" spc="100" dirty="0" smtClean="0">
                <a:solidFill>
                  <a:srgbClr val="FFFFFF"/>
                </a:solidFill>
              </a:rPr>
              <a:t>de </a:t>
            </a:r>
            <a:r>
              <a:rPr lang="es-ES_tradnl" spc="100" dirty="0">
                <a:solidFill>
                  <a:srgbClr val="FFFFFF"/>
                </a:solidFill>
              </a:rPr>
              <a:t>las Américas</a:t>
            </a:r>
            <a:r>
              <a:rPr lang="es-ES_tradnl" spc="100" dirty="0"/>
              <a:t> </a:t>
            </a:r>
          </a:p>
        </p:txBody>
      </p:sp>
    </p:spTree>
    <p:extLst>
      <p:ext uri="{BB962C8B-B14F-4D97-AF65-F5344CB8AC3E}">
        <p14:creationId xmlns:p14="http://schemas.microsoft.com/office/powerpoint/2010/main" val="46580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9</a:t>
            </a:r>
          </a:p>
        </p:txBody>
      </p:sp>
      <p:sp>
        <p:nvSpPr>
          <p:cNvPr id="5" name="Oval 4"/>
          <p:cNvSpPr/>
          <p:nvPr/>
        </p:nvSpPr>
        <p:spPr>
          <a:xfrm>
            <a:off x="4524701" y="2112579"/>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288627" y="1649284"/>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dirty="0"/>
              <a:t>Estructura del Documento</a:t>
            </a:r>
          </a:p>
        </p:txBody>
      </p:sp>
      <p:sp>
        <p:nvSpPr>
          <p:cNvPr id="7" name="Rectangle 6"/>
          <p:cNvSpPr/>
          <p:nvPr/>
        </p:nvSpPr>
        <p:spPr>
          <a:xfrm>
            <a:off x="767256" y="3043819"/>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dirty="0"/>
              <a:t>Roles de </a:t>
            </a:r>
            <a:r>
              <a:rPr lang="es-ES_tradnl" dirty="0" smtClean="0"/>
              <a:t>Liderazgo y Apoyo</a:t>
            </a:r>
            <a:endParaRPr lang="es-ES_tradnl" dirty="0"/>
          </a:p>
        </p:txBody>
      </p:sp>
      <p:cxnSp>
        <p:nvCxnSpPr>
          <p:cNvPr id="9" name="Straight Arrow Connector 8"/>
          <p:cNvCxnSpPr/>
          <p:nvPr/>
        </p:nvCxnSpPr>
        <p:spPr>
          <a:xfrm flipH="1" flipV="1">
            <a:off x="4193628" y="2279905"/>
            <a:ext cx="504496" cy="47906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3"/>
          </p:cNvCxnSpPr>
          <p:nvPr/>
        </p:nvCxnSpPr>
        <p:spPr>
          <a:xfrm flipH="1">
            <a:off x="2990193" y="2911367"/>
            <a:ext cx="1860331" cy="4477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LA RED DE EQUIDAD EN SALUD </a:t>
            </a:r>
            <a:r>
              <a:rPr lang="en-US" dirty="0" smtClean="0">
                <a:solidFill>
                  <a:schemeClr val="accent4"/>
                </a:solidFill>
              </a:rPr>
              <a:t>DE </a:t>
            </a:r>
            <a:r>
              <a:rPr lang="en-US" dirty="0">
                <a:solidFill>
                  <a:schemeClr val="accent4"/>
                </a:solidFill>
              </a:rPr>
              <a:t>LAS AMERICAS (RESA)</a:t>
            </a:r>
            <a:endParaRPr lang="en-US" sz="2400" dirty="0">
              <a:solidFill>
                <a:schemeClr val="accent4"/>
              </a:solidFill>
            </a:endParaRPr>
          </a:p>
          <a:p>
            <a:pPr algn="ctr"/>
            <a:r>
              <a:rPr lang="en-US" sz="2400" dirty="0">
                <a:solidFill>
                  <a:schemeClr val="accent4"/>
                </a:solidFill>
              </a:rPr>
              <a:t> CARTA CONSTITUTIVA DEL COMITE DE GOBERNANZA</a:t>
            </a:r>
          </a:p>
        </p:txBody>
      </p:sp>
      <p:sp>
        <p:nvSpPr>
          <p:cNvPr id="13" name="TextBox 12"/>
          <p:cNvSpPr txBox="1"/>
          <p:nvPr/>
        </p:nvSpPr>
        <p:spPr>
          <a:xfrm>
            <a:off x="4871542" y="2475046"/>
            <a:ext cx="2033752" cy="1754326"/>
          </a:xfrm>
          <a:prstGeom prst="rect">
            <a:avLst/>
          </a:prstGeom>
          <a:noFill/>
        </p:spPr>
        <p:txBody>
          <a:bodyPr wrap="square" rtlCol="0">
            <a:spAutoFit/>
          </a:bodyPr>
          <a:lstStyle/>
          <a:p>
            <a:pPr algn="ctr"/>
            <a:r>
              <a:rPr lang="es-ES_tradnl" sz="3600" b="1" dirty="0"/>
              <a:t>¿Qué Hay de Nuevo?</a:t>
            </a:r>
          </a:p>
        </p:txBody>
      </p:sp>
    </p:spTree>
    <p:extLst>
      <p:ext uri="{BB962C8B-B14F-4D97-AF65-F5344CB8AC3E}">
        <p14:creationId xmlns:p14="http://schemas.microsoft.com/office/powerpoint/2010/main" val="16011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10</a:t>
            </a:r>
          </a:p>
        </p:txBody>
      </p:sp>
      <p:sp>
        <p:nvSpPr>
          <p:cNvPr id="5" name="Oval 4"/>
          <p:cNvSpPr/>
          <p:nvPr/>
        </p:nvSpPr>
        <p:spPr>
          <a:xfrm>
            <a:off x="4524701" y="2112579"/>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288627" y="1649284"/>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a:t>Estructura del Documento</a:t>
            </a:r>
          </a:p>
        </p:txBody>
      </p:sp>
      <p:sp>
        <p:nvSpPr>
          <p:cNvPr id="9" name="Rectangle 8"/>
          <p:cNvSpPr/>
          <p:nvPr/>
        </p:nvSpPr>
        <p:spPr>
          <a:xfrm>
            <a:off x="767255" y="4016983"/>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Director</a:t>
            </a:r>
          </a:p>
        </p:txBody>
      </p:sp>
      <p:sp>
        <p:nvSpPr>
          <p:cNvPr id="10" name="Rectangle 9"/>
          <p:cNvSpPr/>
          <p:nvPr/>
        </p:nvSpPr>
        <p:spPr>
          <a:xfrm>
            <a:off x="767255" y="4743990"/>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_tradnl"/>
              <a:t>Co-Coordinador(a)</a:t>
            </a:r>
          </a:p>
        </p:txBody>
      </p:sp>
      <p:sp>
        <p:nvSpPr>
          <p:cNvPr id="11" name="Rectangle 10"/>
          <p:cNvSpPr/>
          <p:nvPr/>
        </p:nvSpPr>
        <p:spPr>
          <a:xfrm>
            <a:off x="767255" y="5470997"/>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_tradnl"/>
              <a:t>Miembros del Comité</a:t>
            </a:r>
          </a:p>
        </p:txBody>
      </p:sp>
      <p:sp>
        <p:nvSpPr>
          <p:cNvPr id="12" name="Rectangle 11"/>
          <p:cNvSpPr/>
          <p:nvPr/>
        </p:nvSpPr>
        <p:spPr>
          <a:xfrm>
            <a:off x="767255" y="6198004"/>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_tradnl"/>
              <a:t>El Personal Interno</a:t>
            </a:r>
          </a:p>
        </p:txBody>
      </p:sp>
      <p:cxnSp>
        <p:nvCxnSpPr>
          <p:cNvPr id="13" name="Straight Arrow Connector 12"/>
          <p:cNvCxnSpPr/>
          <p:nvPr/>
        </p:nvCxnSpPr>
        <p:spPr>
          <a:xfrm flipH="1" flipV="1">
            <a:off x="4193628" y="2279905"/>
            <a:ext cx="504496" cy="47906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990194" y="3359130"/>
            <a:ext cx="1881348" cy="31531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878723" y="3689839"/>
            <a:ext cx="2632" cy="3161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LA RED DE EQUIDAD EN SALUD </a:t>
            </a:r>
            <a:r>
              <a:rPr lang="en-US" dirty="0" smtClean="0">
                <a:solidFill>
                  <a:schemeClr val="accent4"/>
                </a:solidFill>
              </a:rPr>
              <a:t>DE </a:t>
            </a:r>
            <a:r>
              <a:rPr lang="en-US" dirty="0">
                <a:solidFill>
                  <a:schemeClr val="accent4"/>
                </a:solidFill>
              </a:rPr>
              <a:t>LAS AMERICAS (RESA)</a:t>
            </a:r>
            <a:endParaRPr lang="en-US" sz="2400" dirty="0">
              <a:solidFill>
                <a:schemeClr val="accent4"/>
              </a:solidFill>
            </a:endParaRPr>
          </a:p>
          <a:p>
            <a:pPr algn="ctr"/>
            <a:r>
              <a:rPr lang="en-US" sz="2400" dirty="0">
                <a:solidFill>
                  <a:schemeClr val="accent4"/>
                </a:solidFill>
              </a:rPr>
              <a:t> CARTA CONSTITUTIVA DEL COMITE DE GOBERNANZA</a:t>
            </a:r>
          </a:p>
        </p:txBody>
      </p:sp>
      <p:sp>
        <p:nvSpPr>
          <p:cNvPr id="17" name="TextBox 16"/>
          <p:cNvSpPr txBox="1"/>
          <p:nvPr/>
        </p:nvSpPr>
        <p:spPr>
          <a:xfrm>
            <a:off x="4871542" y="2475046"/>
            <a:ext cx="2033752" cy="1754326"/>
          </a:xfrm>
          <a:prstGeom prst="rect">
            <a:avLst/>
          </a:prstGeom>
          <a:noFill/>
        </p:spPr>
        <p:txBody>
          <a:bodyPr wrap="square" rtlCol="0">
            <a:spAutoFit/>
          </a:bodyPr>
          <a:lstStyle/>
          <a:p>
            <a:pPr algn="ctr"/>
            <a:r>
              <a:rPr lang="es-ES_tradnl" sz="3600" b="1"/>
              <a:t>¿Qué Hay de Nuevo?</a:t>
            </a:r>
          </a:p>
        </p:txBody>
      </p:sp>
      <p:sp>
        <p:nvSpPr>
          <p:cNvPr id="18" name="Rectangle 17"/>
          <p:cNvSpPr/>
          <p:nvPr/>
        </p:nvSpPr>
        <p:spPr>
          <a:xfrm>
            <a:off x="767256" y="3043819"/>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dirty="0"/>
              <a:t>Roles de </a:t>
            </a:r>
            <a:r>
              <a:rPr lang="es-ES_tradnl" dirty="0" smtClean="0"/>
              <a:t>Liderazgo y Apoyo</a:t>
            </a:r>
            <a:endParaRPr lang="es-ES_tradnl" dirty="0"/>
          </a:p>
        </p:txBody>
      </p:sp>
    </p:spTree>
    <p:extLst>
      <p:ext uri="{BB962C8B-B14F-4D97-AF65-F5344CB8AC3E}">
        <p14:creationId xmlns:p14="http://schemas.microsoft.com/office/powerpoint/2010/main" val="287514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11</a:t>
            </a:r>
          </a:p>
        </p:txBody>
      </p:sp>
      <p:sp>
        <p:nvSpPr>
          <p:cNvPr id="5" name="Oval 4"/>
          <p:cNvSpPr/>
          <p:nvPr/>
        </p:nvSpPr>
        <p:spPr>
          <a:xfrm>
            <a:off x="4524701" y="2112579"/>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_tradnl" dirty="0"/>
          </a:p>
        </p:txBody>
      </p:sp>
      <p:sp>
        <p:nvSpPr>
          <p:cNvPr id="2" name="Rectangle 1"/>
          <p:cNvSpPr/>
          <p:nvPr/>
        </p:nvSpPr>
        <p:spPr>
          <a:xfrm>
            <a:off x="2288627" y="1649284"/>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a:t>Estructura del Documento</a:t>
            </a:r>
          </a:p>
        </p:txBody>
      </p:sp>
      <p:sp>
        <p:nvSpPr>
          <p:cNvPr id="9" name="Rectangle 8"/>
          <p:cNvSpPr/>
          <p:nvPr/>
        </p:nvSpPr>
        <p:spPr>
          <a:xfrm>
            <a:off x="767255" y="4016983"/>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Director</a:t>
            </a:r>
          </a:p>
        </p:txBody>
      </p:sp>
      <p:sp>
        <p:nvSpPr>
          <p:cNvPr id="10" name="Rectangle 9"/>
          <p:cNvSpPr/>
          <p:nvPr/>
        </p:nvSpPr>
        <p:spPr>
          <a:xfrm>
            <a:off x="767255" y="4743990"/>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_tradnl"/>
              <a:t>Co-Coordinador(a)</a:t>
            </a:r>
          </a:p>
        </p:txBody>
      </p:sp>
      <p:sp>
        <p:nvSpPr>
          <p:cNvPr id="11" name="Rectangle 10"/>
          <p:cNvSpPr/>
          <p:nvPr/>
        </p:nvSpPr>
        <p:spPr>
          <a:xfrm>
            <a:off x="767255" y="5470997"/>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_tradnl"/>
              <a:t>Miembros del Comité</a:t>
            </a:r>
          </a:p>
        </p:txBody>
      </p:sp>
      <p:sp>
        <p:nvSpPr>
          <p:cNvPr id="12" name="Rectangle 11"/>
          <p:cNvSpPr/>
          <p:nvPr/>
        </p:nvSpPr>
        <p:spPr>
          <a:xfrm>
            <a:off x="767255" y="6198004"/>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_tradnl"/>
          </a:p>
          <a:p>
            <a:pPr algn="ctr"/>
            <a:r>
              <a:rPr lang="es-ES_tradnl"/>
              <a:t>El Personal Interno</a:t>
            </a:r>
          </a:p>
          <a:p>
            <a:pPr algn="ctr"/>
            <a:endParaRPr lang="es-ES_tradnl"/>
          </a:p>
        </p:txBody>
      </p:sp>
      <p:sp>
        <p:nvSpPr>
          <p:cNvPr id="13" name="Rectangle 12"/>
          <p:cNvSpPr/>
          <p:nvPr/>
        </p:nvSpPr>
        <p:spPr>
          <a:xfrm>
            <a:off x="8786643" y="1649283"/>
            <a:ext cx="2380586"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dirty="0"/>
              <a:t>Las Descripciones de </a:t>
            </a:r>
            <a:r>
              <a:rPr lang="es-ES_tradnl" dirty="0" smtClean="0"/>
              <a:t>Liderazgo y Apoyo</a:t>
            </a:r>
            <a:endParaRPr lang="es-ES_tradnl" dirty="0"/>
          </a:p>
        </p:txBody>
      </p:sp>
      <p:cxnSp>
        <p:nvCxnSpPr>
          <p:cNvPr id="14" name="Straight Arrow Connector 13"/>
          <p:cNvCxnSpPr/>
          <p:nvPr/>
        </p:nvCxnSpPr>
        <p:spPr>
          <a:xfrm flipH="1" flipV="1">
            <a:off x="4193628" y="2279905"/>
            <a:ext cx="504496" cy="47906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990194" y="3359130"/>
            <a:ext cx="1881348" cy="10928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878723" y="3689839"/>
            <a:ext cx="2632" cy="3161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078713" y="2249311"/>
            <a:ext cx="1707927" cy="6327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LA RED DE EQUIDAD EN SALUD </a:t>
            </a:r>
            <a:r>
              <a:rPr lang="en-US" dirty="0" smtClean="0">
                <a:solidFill>
                  <a:schemeClr val="accent4"/>
                </a:solidFill>
              </a:rPr>
              <a:t>DE LAS </a:t>
            </a:r>
            <a:r>
              <a:rPr lang="en-US" dirty="0">
                <a:solidFill>
                  <a:schemeClr val="accent4"/>
                </a:solidFill>
              </a:rPr>
              <a:t>AMERICAS (RESA)</a:t>
            </a:r>
            <a:endParaRPr lang="en-US" sz="2400" dirty="0">
              <a:solidFill>
                <a:schemeClr val="accent4"/>
              </a:solidFill>
            </a:endParaRPr>
          </a:p>
          <a:p>
            <a:pPr algn="ctr"/>
            <a:r>
              <a:rPr lang="en-US" sz="2400" dirty="0">
                <a:solidFill>
                  <a:schemeClr val="accent4"/>
                </a:solidFill>
              </a:rPr>
              <a:t> CARTA CONSTITUTIVA DEL COMITE DE GOBERNANZA</a:t>
            </a:r>
          </a:p>
        </p:txBody>
      </p:sp>
      <p:sp>
        <p:nvSpPr>
          <p:cNvPr id="20" name="TextBox 19"/>
          <p:cNvSpPr txBox="1"/>
          <p:nvPr/>
        </p:nvSpPr>
        <p:spPr>
          <a:xfrm>
            <a:off x="4871542" y="2475046"/>
            <a:ext cx="2033752" cy="1754326"/>
          </a:xfrm>
          <a:prstGeom prst="rect">
            <a:avLst/>
          </a:prstGeom>
          <a:noFill/>
        </p:spPr>
        <p:txBody>
          <a:bodyPr wrap="square" rtlCol="0">
            <a:spAutoFit/>
          </a:bodyPr>
          <a:lstStyle/>
          <a:p>
            <a:pPr algn="ctr"/>
            <a:r>
              <a:rPr lang="en-US" sz="3600" b="1" dirty="0"/>
              <a:t>¿</a:t>
            </a:r>
            <a:r>
              <a:rPr lang="es-ES_tradnl" sz="3600" b="1" dirty="0"/>
              <a:t>Qué</a:t>
            </a:r>
            <a:r>
              <a:rPr lang="en-US" sz="3600" b="1" dirty="0"/>
              <a:t> Hay de Nuevo?</a:t>
            </a:r>
          </a:p>
        </p:txBody>
      </p:sp>
      <p:sp>
        <p:nvSpPr>
          <p:cNvPr id="18" name="Rectangle 17"/>
          <p:cNvSpPr/>
          <p:nvPr/>
        </p:nvSpPr>
        <p:spPr>
          <a:xfrm>
            <a:off x="767256" y="3043819"/>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dirty="0"/>
              <a:t>Roles de </a:t>
            </a:r>
            <a:r>
              <a:rPr lang="es-ES_tradnl" dirty="0" smtClean="0"/>
              <a:t>Liderazgo y Apoyo</a:t>
            </a:r>
            <a:endParaRPr lang="es-ES_tradnl" dirty="0"/>
          </a:p>
        </p:txBody>
      </p:sp>
    </p:spTree>
    <p:extLst>
      <p:ext uri="{BB962C8B-B14F-4D97-AF65-F5344CB8AC3E}">
        <p14:creationId xmlns:p14="http://schemas.microsoft.com/office/powerpoint/2010/main" val="11630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12</a:t>
            </a:r>
          </a:p>
        </p:txBody>
      </p:sp>
      <p:sp>
        <p:nvSpPr>
          <p:cNvPr id="5" name="Oval 4"/>
          <p:cNvSpPr/>
          <p:nvPr/>
        </p:nvSpPr>
        <p:spPr>
          <a:xfrm>
            <a:off x="4524701" y="2112579"/>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288627" y="1649284"/>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a:t>Estructura del Documento</a:t>
            </a:r>
          </a:p>
        </p:txBody>
      </p:sp>
      <p:sp>
        <p:nvSpPr>
          <p:cNvPr id="9" name="Rectangle 8"/>
          <p:cNvSpPr/>
          <p:nvPr/>
        </p:nvSpPr>
        <p:spPr>
          <a:xfrm>
            <a:off x="767255" y="4016983"/>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Director</a:t>
            </a:r>
          </a:p>
        </p:txBody>
      </p:sp>
      <p:sp>
        <p:nvSpPr>
          <p:cNvPr id="10" name="Rectangle 9"/>
          <p:cNvSpPr/>
          <p:nvPr/>
        </p:nvSpPr>
        <p:spPr>
          <a:xfrm>
            <a:off x="767255" y="4743990"/>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_tradnl"/>
              <a:t>Co-Coordinador(a)</a:t>
            </a:r>
          </a:p>
        </p:txBody>
      </p:sp>
      <p:sp>
        <p:nvSpPr>
          <p:cNvPr id="11" name="Rectangle 10"/>
          <p:cNvSpPr/>
          <p:nvPr/>
        </p:nvSpPr>
        <p:spPr>
          <a:xfrm>
            <a:off x="767255" y="5470997"/>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_tradnl"/>
              <a:t>Miembros del Comité</a:t>
            </a:r>
          </a:p>
        </p:txBody>
      </p:sp>
      <p:sp>
        <p:nvSpPr>
          <p:cNvPr id="12" name="Rectangle 11"/>
          <p:cNvSpPr/>
          <p:nvPr/>
        </p:nvSpPr>
        <p:spPr>
          <a:xfrm>
            <a:off x="767255" y="6198004"/>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_tradnl"/>
              <a:t>El Personal Interno</a:t>
            </a:r>
          </a:p>
        </p:txBody>
      </p:sp>
      <p:sp>
        <p:nvSpPr>
          <p:cNvPr id="14" name="Rectangle 13"/>
          <p:cNvSpPr/>
          <p:nvPr/>
        </p:nvSpPr>
        <p:spPr>
          <a:xfrm>
            <a:off x="7675174" y="3643984"/>
            <a:ext cx="2619709"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dirty="0"/>
              <a:t>Las Responsabilidades de </a:t>
            </a:r>
            <a:r>
              <a:rPr lang="es-ES_tradnl" dirty="0" smtClean="0"/>
              <a:t>Liderazgo </a:t>
            </a:r>
            <a:r>
              <a:rPr lang="es-ES_tradnl" smtClean="0"/>
              <a:t>y Apoyo</a:t>
            </a:r>
            <a:endParaRPr lang="es-ES_tradnl" dirty="0"/>
          </a:p>
        </p:txBody>
      </p:sp>
      <p:sp>
        <p:nvSpPr>
          <p:cNvPr id="15" name="Rectangle 14"/>
          <p:cNvSpPr/>
          <p:nvPr/>
        </p:nvSpPr>
        <p:spPr>
          <a:xfrm>
            <a:off x="7675174" y="4556234"/>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_tradnl"/>
              <a:t>Preparación de las Reuniones</a:t>
            </a:r>
          </a:p>
        </p:txBody>
      </p:sp>
      <p:sp>
        <p:nvSpPr>
          <p:cNvPr id="16" name="Rectangle 15"/>
          <p:cNvSpPr/>
          <p:nvPr/>
        </p:nvSpPr>
        <p:spPr>
          <a:xfrm>
            <a:off x="7675173" y="5323374"/>
            <a:ext cx="2222937" cy="6306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_tradnl"/>
              <a:t>Durante las Reuniones</a:t>
            </a:r>
          </a:p>
        </p:txBody>
      </p:sp>
      <p:cxnSp>
        <p:nvCxnSpPr>
          <p:cNvPr id="17" name="Straight Arrow Connector 16"/>
          <p:cNvCxnSpPr/>
          <p:nvPr/>
        </p:nvCxnSpPr>
        <p:spPr>
          <a:xfrm flipH="1" flipV="1">
            <a:off x="4193628" y="2279905"/>
            <a:ext cx="504496" cy="47906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990194" y="3359130"/>
            <a:ext cx="1881350" cy="9236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078713" y="2249311"/>
            <a:ext cx="1707927" cy="63276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070173" y="3482104"/>
            <a:ext cx="605000" cy="1618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878723" y="3689839"/>
            <a:ext cx="2632" cy="3161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786640" y="4174216"/>
            <a:ext cx="2632" cy="3161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LA RED DE EQUIDAD EN SALUD </a:t>
            </a:r>
            <a:r>
              <a:rPr lang="en-US" dirty="0" smtClean="0">
                <a:solidFill>
                  <a:schemeClr val="accent4"/>
                </a:solidFill>
              </a:rPr>
              <a:t>DE </a:t>
            </a:r>
            <a:r>
              <a:rPr lang="en-US" dirty="0">
                <a:solidFill>
                  <a:schemeClr val="accent4"/>
                </a:solidFill>
              </a:rPr>
              <a:t>LAS AMERICAS (RESA)</a:t>
            </a:r>
            <a:endParaRPr lang="en-US" sz="2400" dirty="0">
              <a:solidFill>
                <a:schemeClr val="accent4"/>
              </a:solidFill>
            </a:endParaRPr>
          </a:p>
          <a:p>
            <a:pPr algn="ctr"/>
            <a:r>
              <a:rPr lang="en-US" sz="2400" dirty="0">
                <a:solidFill>
                  <a:schemeClr val="accent4"/>
                </a:solidFill>
              </a:rPr>
              <a:t> CARTA CONSTITUTIVA DEL COMITE DE GOBERNANZA</a:t>
            </a:r>
          </a:p>
        </p:txBody>
      </p:sp>
      <p:sp>
        <p:nvSpPr>
          <p:cNvPr id="23" name="TextBox 22"/>
          <p:cNvSpPr txBox="1"/>
          <p:nvPr/>
        </p:nvSpPr>
        <p:spPr>
          <a:xfrm>
            <a:off x="4871542" y="2475046"/>
            <a:ext cx="2033752" cy="1754326"/>
          </a:xfrm>
          <a:prstGeom prst="rect">
            <a:avLst/>
          </a:prstGeom>
          <a:noFill/>
        </p:spPr>
        <p:txBody>
          <a:bodyPr wrap="square" rtlCol="0">
            <a:spAutoFit/>
          </a:bodyPr>
          <a:lstStyle/>
          <a:p>
            <a:pPr algn="ctr"/>
            <a:r>
              <a:rPr lang="es-ES_tradnl" sz="3600" b="1" dirty="0"/>
              <a:t>¿Qué Hay de Nuevo?</a:t>
            </a:r>
          </a:p>
        </p:txBody>
      </p:sp>
      <p:sp>
        <p:nvSpPr>
          <p:cNvPr id="26" name="Rectangle 25"/>
          <p:cNvSpPr/>
          <p:nvPr/>
        </p:nvSpPr>
        <p:spPr>
          <a:xfrm>
            <a:off x="767256" y="3043819"/>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dirty="0"/>
              <a:t>Roles de </a:t>
            </a:r>
            <a:r>
              <a:rPr lang="es-ES_tradnl" dirty="0" smtClean="0"/>
              <a:t>Liderazgo y Apoyo</a:t>
            </a:r>
            <a:endParaRPr lang="es-ES_tradnl" dirty="0"/>
          </a:p>
        </p:txBody>
      </p:sp>
      <p:sp>
        <p:nvSpPr>
          <p:cNvPr id="27" name="Rectangle 26"/>
          <p:cNvSpPr/>
          <p:nvPr/>
        </p:nvSpPr>
        <p:spPr>
          <a:xfrm>
            <a:off x="8786643" y="1649283"/>
            <a:ext cx="2380586"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dirty="0"/>
              <a:t>Las Descripciones de </a:t>
            </a:r>
            <a:r>
              <a:rPr lang="es-ES_tradnl" dirty="0" smtClean="0"/>
              <a:t>Liderazgo y Apoyo</a:t>
            </a:r>
            <a:endParaRPr lang="es-ES_tradnl" dirty="0"/>
          </a:p>
        </p:txBody>
      </p:sp>
    </p:spTree>
    <p:extLst>
      <p:ext uri="{BB962C8B-B14F-4D97-AF65-F5344CB8AC3E}">
        <p14:creationId xmlns:p14="http://schemas.microsoft.com/office/powerpoint/2010/main" val="16950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13</a:t>
            </a:r>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2" y="0"/>
            <a:ext cx="5805169" cy="2343206"/>
          </a:xfrm>
          <a:prstGeom prst="rect">
            <a:avLst/>
          </a:prstGeom>
        </p:spPr>
        <p:txBody>
          <a:bodyPr/>
          <a:lstStyle/>
          <a:p>
            <a:pPr algn="ctr"/>
            <a:r>
              <a:rPr lang="es-ES_tradnl" dirty="0">
                <a:solidFill>
                  <a:schemeClr val="accent4"/>
                </a:solidFill>
              </a:rPr>
              <a:t>LA RED DE EQUIDAD EN SALUD </a:t>
            </a:r>
            <a:r>
              <a:rPr lang="es-ES_tradnl" dirty="0" smtClean="0">
                <a:solidFill>
                  <a:schemeClr val="accent4"/>
                </a:solidFill>
              </a:rPr>
              <a:t>DE </a:t>
            </a:r>
            <a:r>
              <a:rPr lang="es-ES_tradnl" dirty="0">
                <a:solidFill>
                  <a:schemeClr val="accent4"/>
                </a:solidFill>
              </a:rPr>
              <a:t>LAS AMERICAS (RESA)</a:t>
            </a:r>
            <a:endParaRPr lang="es-ES_tradnl" sz="2400" dirty="0">
              <a:solidFill>
                <a:schemeClr val="accent4"/>
              </a:solidFill>
            </a:endParaRPr>
          </a:p>
          <a:p>
            <a:pPr algn="ctr"/>
            <a:r>
              <a:rPr lang="es-ES_tradnl" dirty="0">
                <a:solidFill>
                  <a:schemeClr val="accent4"/>
                </a:solidFill>
              </a:rPr>
              <a:t>CARTA CONSTITUTIVA DEL COMITE DE GOBERNANZA</a:t>
            </a:r>
            <a:endParaRPr lang="es-ES_tradnl" i="1" dirty="0">
              <a:solidFill>
                <a:schemeClr val="accent4"/>
              </a:solidFill>
            </a:endParaRPr>
          </a:p>
          <a:p>
            <a:pPr algn="ctr"/>
            <a:r>
              <a:rPr lang="es-ES_tradnl" i="1" dirty="0" smtClean="0">
                <a:solidFill>
                  <a:schemeClr val="tx1"/>
                </a:solidFill>
              </a:rPr>
              <a:t>Añadido- </a:t>
            </a:r>
            <a:r>
              <a:rPr lang="es-ES_tradnl" i="1" dirty="0">
                <a:solidFill>
                  <a:schemeClr val="tx1"/>
                </a:solidFill>
              </a:rPr>
              <a:t>Funciones y Responsabilidades</a:t>
            </a:r>
            <a:endParaRPr lang="es-ES_tradnl" sz="2400" i="1" dirty="0">
              <a:solidFill>
                <a:schemeClr val="tx1"/>
              </a:solidFill>
            </a:endParaRPr>
          </a:p>
        </p:txBody>
      </p:sp>
      <p:sp>
        <p:nvSpPr>
          <p:cNvPr id="9"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5518486" y="5380225"/>
            <a:ext cx="6660626" cy="424732"/>
          </a:xfrm>
          <a:prstGeom prst="rect">
            <a:avLst/>
          </a:prstGeom>
        </p:spPr>
        <p:txBody>
          <a:bodyPr/>
          <a:lstStyle/>
          <a:p>
            <a:pPr algn="ctr"/>
            <a:r>
              <a:rPr lang="es-ES_tradnl" i="1" dirty="0">
                <a:solidFill>
                  <a:schemeClr val="tx1"/>
                </a:solidFill>
              </a:rPr>
              <a:t>REVISAR Y PROPORCIONAR SUGERENCIAS</a:t>
            </a:r>
          </a:p>
        </p:txBody>
      </p:sp>
      <p:pic>
        <p:nvPicPr>
          <p:cNvPr id="4" name="Picture 3">
            <a:extLst>
              <a:ext uri="{FF2B5EF4-FFF2-40B4-BE49-F238E27FC236}">
                <a16:creationId xmlns:a16="http://schemas.microsoft.com/office/drawing/2014/main" id="{4C4F02A0-9A7E-094E-883B-AE9C07D17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167" y="-1"/>
            <a:ext cx="6373946" cy="5052200"/>
          </a:xfrm>
          <a:prstGeom prst="rect">
            <a:avLst/>
          </a:prstGeom>
        </p:spPr>
      </p:pic>
      <p:pic>
        <p:nvPicPr>
          <p:cNvPr id="10" name="Picture 9">
            <a:extLst>
              <a:ext uri="{FF2B5EF4-FFF2-40B4-BE49-F238E27FC236}">
                <a16:creationId xmlns:a16="http://schemas.microsoft.com/office/drawing/2014/main" id="{2CF73CC6-25EA-4842-9BE0-E7593F3834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3114"/>
            <a:ext cx="5518486" cy="4504886"/>
          </a:xfrm>
          <a:prstGeom prst="rect">
            <a:avLst/>
          </a:prstGeom>
        </p:spPr>
      </p:pic>
    </p:spTree>
    <p:extLst>
      <p:ext uri="{BB962C8B-B14F-4D97-AF65-F5344CB8AC3E}">
        <p14:creationId xmlns:p14="http://schemas.microsoft.com/office/powerpoint/2010/main" val="16691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448777" y="2476213"/>
            <a:ext cx="5208335" cy="1846659"/>
          </a:xfrm>
        </p:spPr>
        <p:txBody>
          <a:bodyPr/>
          <a:lstStyle/>
          <a:p>
            <a:r>
              <a:rPr lang="en-US" dirty="0"/>
              <a:t>Preguntas, comentarios, sugerencias?</a:t>
            </a:r>
          </a:p>
        </p:txBody>
      </p:sp>
      <p:sp>
        <p:nvSpPr>
          <p:cNvPr id="7" name="Slide Number Placeholder 6"/>
          <p:cNvSpPr>
            <a:spLocks noGrp="1"/>
          </p:cNvSpPr>
          <p:nvPr>
            <p:ph type="sldNum" sz="quarter" idx="4294967295"/>
          </p:nvPr>
        </p:nvSpPr>
        <p:spPr>
          <a:xfrm>
            <a:off x="11668125" y="6484938"/>
            <a:ext cx="523875" cy="365125"/>
          </a:xfrm>
        </p:spPr>
        <p:txBody>
          <a:bodyPr/>
          <a:lstStyle/>
          <a:p>
            <a:r>
              <a:rPr lang="en-US"/>
              <a:t>14</a:t>
            </a:r>
          </a:p>
        </p:txBody>
      </p:sp>
    </p:spTree>
    <p:extLst>
      <p:ext uri="{BB962C8B-B14F-4D97-AF65-F5344CB8AC3E}">
        <p14:creationId xmlns:p14="http://schemas.microsoft.com/office/powerpoint/2010/main" val="2528763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15</a:t>
            </a:r>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LA RED DE EQUIDAD EN SALUD </a:t>
            </a:r>
            <a:r>
              <a:rPr lang="en-US" dirty="0" smtClean="0">
                <a:solidFill>
                  <a:schemeClr val="accent4"/>
                </a:solidFill>
              </a:rPr>
              <a:t>DE </a:t>
            </a:r>
            <a:r>
              <a:rPr lang="en-US" dirty="0">
                <a:solidFill>
                  <a:schemeClr val="accent4"/>
                </a:solidFill>
              </a:rPr>
              <a:t>LAS AMERICAS (RESA)</a:t>
            </a:r>
            <a:endParaRPr lang="en-US" sz="2400" dirty="0">
              <a:solidFill>
                <a:schemeClr val="accent4"/>
              </a:solidFill>
            </a:endParaRPr>
          </a:p>
          <a:p>
            <a:pPr algn="ctr"/>
            <a:r>
              <a:rPr lang="en-US" sz="2400" dirty="0">
                <a:solidFill>
                  <a:schemeClr val="accent4"/>
                </a:solidFill>
              </a:rPr>
              <a:t>PAUTAS DE MEMBRESIA</a:t>
            </a:r>
          </a:p>
        </p:txBody>
      </p:sp>
      <p:sp>
        <p:nvSpPr>
          <p:cNvPr id="5" name="Oval 4"/>
          <p:cNvSpPr/>
          <p:nvPr/>
        </p:nvSpPr>
        <p:spPr>
          <a:xfrm>
            <a:off x="599087" y="2137302"/>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945928" y="2475046"/>
            <a:ext cx="2033752" cy="1754326"/>
          </a:xfrm>
          <a:prstGeom prst="rect">
            <a:avLst/>
          </a:prstGeom>
          <a:noFill/>
        </p:spPr>
        <p:txBody>
          <a:bodyPr wrap="square" rtlCol="0">
            <a:spAutoFit/>
          </a:bodyPr>
          <a:lstStyle/>
          <a:p>
            <a:pPr algn="ctr"/>
            <a:r>
              <a:rPr lang="es-ES_tradnl" sz="3600" b="1"/>
              <a:t>¿Qué Hay de Nuevo?</a:t>
            </a:r>
          </a:p>
        </p:txBody>
      </p:sp>
      <p:sp>
        <p:nvSpPr>
          <p:cNvPr id="7" name="Arrow: Right 25">
            <a:extLst>
              <a:ext uri="{FF2B5EF4-FFF2-40B4-BE49-F238E27FC236}">
                <a16:creationId xmlns:a16="http://schemas.microsoft.com/office/drawing/2014/main" id="{C04F481C-0E50-4259-9167-60DA1B92C203}"/>
              </a:ext>
            </a:extLst>
          </p:cNvPr>
          <p:cNvSpPr/>
          <p:nvPr/>
        </p:nvSpPr>
        <p:spPr>
          <a:xfrm>
            <a:off x="4352470" y="1247471"/>
            <a:ext cx="1070867" cy="8898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26C3133C-221C-4283-A4EC-B2CFA49E20D5}"/>
              </a:ext>
            </a:extLst>
          </p:cNvPr>
          <p:cNvSpPr>
            <a:spLocks noGrp="1"/>
          </p:cNvSpPr>
          <p:nvPr>
            <p:ph type="body" sz="quarter" idx="4294967295"/>
          </p:nvPr>
        </p:nvSpPr>
        <p:spPr>
          <a:xfrm>
            <a:off x="6075923" y="1247471"/>
            <a:ext cx="5671764" cy="1217769"/>
          </a:xfrm>
          <a:prstGeom prst="rect">
            <a:avLst/>
          </a:prstGeom>
        </p:spPr>
        <p:txBody>
          <a:bodyPr/>
          <a:lstStyle/>
          <a:p>
            <a:pPr marL="457200" indent="-457200">
              <a:buAutoNum type="arabicPeriod"/>
            </a:pPr>
            <a:r>
              <a:rPr lang="es-ES_tradnl" dirty="0"/>
              <a:t>Antecedentes, Objetivos, Valores, Áreas de Enfoque (página 1)</a:t>
            </a:r>
          </a:p>
          <a:p>
            <a:r>
              <a:rPr lang="es-ES_tradnl" i="1" dirty="0"/>
              <a:t>- </a:t>
            </a:r>
            <a:r>
              <a:rPr lang="es-ES_tradnl" sz="1600" i="1" dirty="0"/>
              <a:t>Según lo sugerido por </a:t>
            </a:r>
            <a:r>
              <a:rPr lang="es-ES_tradnl" sz="1600" i="1" dirty="0" smtClean="0"/>
              <a:t>los miembros del comité </a:t>
            </a:r>
            <a:endParaRPr lang="es-ES_tradnl" sz="1600" i="1" dirty="0"/>
          </a:p>
        </p:txBody>
      </p:sp>
      <p:pic>
        <p:nvPicPr>
          <p:cNvPr id="10" name="Picture 9">
            <a:extLst>
              <a:ext uri="{FF2B5EF4-FFF2-40B4-BE49-F238E27FC236}">
                <a16:creationId xmlns:a16="http://schemas.microsoft.com/office/drawing/2014/main" id="{4FB2A248-5AFF-F84C-9EAF-58AB0DF22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449" y="2492734"/>
            <a:ext cx="7799551" cy="4365266"/>
          </a:xfrm>
          <a:prstGeom prst="rect">
            <a:avLst/>
          </a:prstGeom>
        </p:spPr>
      </p:pic>
    </p:spTree>
    <p:extLst>
      <p:ext uri="{BB962C8B-B14F-4D97-AF65-F5344CB8AC3E}">
        <p14:creationId xmlns:p14="http://schemas.microsoft.com/office/powerpoint/2010/main" val="2552041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dieciséis</a:t>
            </a:r>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LA RED DE EQUIDAD EN SALUD </a:t>
            </a:r>
            <a:r>
              <a:rPr lang="en-US" dirty="0" smtClean="0">
                <a:solidFill>
                  <a:schemeClr val="accent4"/>
                </a:solidFill>
              </a:rPr>
              <a:t>DE </a:t>
            </a:r>
            <a:r>
              <a:rPr lang="en-US" dirty="0">
                <a:solidFill>
                  <a:schemeClr val="accent4"/>
                </a:solidFill>
              </a:rPr>
              <a:t>LAS AMERICAS (RESA)</a:t>
            </a:r>
          </a:p>
          <a:p>
            <a:pPr algn="ctr"/>
            <a:r>
              <a:rPr lang="en-US" dirty="0">
                <a:solidFill>
                  <a:schemeClr val="accent4"/>
                </a:solidFill>
              </a:rPr>
              <a:t>PAUTAS DE MEMBRESIA</a:t>
            </a:r>
          </a:p>
        </p:txBody>
      </p:sp>
      <p:sp>
        <p:nvSpPr>
          <p:cNvPr id="5" name="Oval 4"/>
          <p:cNvSpPr/>
          <p:nvPr/>
        </p:nvSpPr>
        <p:spPr>
          <a:xfrm>
            <a:off x="599087" y="2137302"/>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Arrow: Right 25">
            <a:extLst>
              <a:ext uri="{FF2B5EF4-FFF2-40B4-BE49-F238E27FC236}">
                <a16:creationId xmlns:a16="http://schemas.microsoft.com/office/drawing/2014/main" id="{C04F481C-0E50-4259-9167-60DA1B92C203}"/>
              </a:ext>
            </a:extLst>
          </p:cNvPr>
          <p:cNvSpPr/>
          <p:nvPr/>
        </p:nvSpPr>
        <p:spPr>
          <a:xfrm>
            <a:off x="4352470" y="1247471"/>
            <a:ext cx="1070867" cy="8898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26C3133C-221C-4283-A4EC-B2CFA49E20D5}"/>
              </a:ext>
            </a:extLst>
          </p:cNvPr>
          <p:cNvSpPr>
            <a:spLocks noGrp="1"/>
          </p:cNvSpPr>
          <p:nvPr>
            <p:ph type="body" sz="quarter" idx="4294967295"/>
          </p:nvPr>
        </p:nvSpPr>
        <p:spPr>
          <a:xfrm>
            <a:off x="6075923" y="1247471"/>
            <a:ext cx="5671764" cy="1217769"/>
          </a:xfrm>
          <a:prstGeom prst="rect">
            <a:avLst/>
          </a:prstGeom>
        </p:spPr>
        <p:txBody>
          <a:bodyPr/>
          <a:lstStyle/>
          <a:p>
            <a:pPr marL="457200" indent="-457200">
              <a:buAutoNum type="arabicPeriod"/>
            </a:pPr>
            <a:r>
              <a:rPr lang="es-ES_tradnl" dirty="0"/>
              <a:t>Antecedentes, Objetivos, Valores, Áreas de Enfoque (página 1)</a:t>
            </a:r>
          </a:p>
          <a:p>
            <a:r>
              <a:rPr lang="en-US" i="1" dirty="0"/>
              <a:t>- </a:t>
            </a:r>
            <a:r>
              <a:rPr lang="en-US" sz="1600" i="1" dirty="0"/>
              <a:t>Según lo sugerido </a:t>
            </a:r>
            <a:r>
              <a:rPr lang="en-US" sz="1600" i="1" dirty="0" err="1"/>
              <a:t>por</a:t>
            </a:r>
            <a:r>
              <a:rPr lang="en-US" sz="1600" i="1" dirty="0"/>
              <a:t> </a:t>
            </a:r>
            <a:r>
              <a:rPr lang="es-ES_tradnl" sz="1600" i="1" dirty="0"/>
              <a:t>los miembros del comité </a:t>
            </a:r>
          </a:p>
        </p:txBody>
      </p:sp>
      <p:sp>
        <p:nvSpPr>
          <p:cNvPr id="10" name="TextBox 9"/>
          <p:cNvSpPr txBox="1"/>
          <p:nvPr/>
        </p:nvSpPr>
        <p:spPr>
          <a:xfrm>
            <a:off x="945928" y="2475046"/>
            <a:ext cx="2033752" cy="1754326"/>
          </a:xfrm>
          <a:prstGeom prst="rect">
            <a:avLst/>
          </a:prstGeom>
          <a:noFill/>
        </p:spPr>
        <p:txBody>
          <a:bodyPr wrap="square" rtlCol="0">
            <a:spAutoFit/>
          </a:bodyPr>
          <a:lstStyle/>
          <a:p>
            <a:pPr algn="ctr"/>
            <a:r>
              <a:rPr lang="es-ES_tradnl" sz="3600" b="1" dirty="0"/>
              <a:t>¿Qué Hay de Nuevo?</a:t>
            </a:r>
          </a:p>
        </p:txBody>
      </p:sp>
      <p:pic>
        <p:nvPicPr>
          <p:cNvPr id="6" name="Picture 5">
            <a:extLst>
              <a:ext uri="{FF2B5EF4-FFF2-40B4-BE49-F238E27FC236}">
                <a16:creationId xmlns:a16="http://schemas.microsoft.com/office/drawing/2014/main" id="{A792E672-E0C3-4F4A-A0E9-38B1D232C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7652" y="2475046"/>
            <a:ext cx="6474348" cy="4396694"/>
          </a:xfrm>
          <a:prstGeom prst="rect">
            <a:avLst/>
          </a:prstGeom>
        </p:spPr>
      </p:pic>
    </p:spTree>
    <p:extLst>
      <p:ext uri="{BB962C8B-B14F-4D97-AF65-F5344CB8AC3E}">
        <p14:creationId xmlns:p14="http://schemas.microsoft.com/office/powerpoint/2010/main" val="124183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17</a:t>
            </a:r>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LA RED DE EQUIDAD EN SALUD </a:t>
            </a:r>
            <a:r>
              <a:rPr lang="en-US" dirty="0" smtClean="0">
                <a:solidFill>
                  <a:schemeClr val="accent4"/>
                </a:solidFill>
              </a:rPr>
              <a:t>DE </a:t>
            </a:r>
            <a:r>
              <a:rPr lang="en-US" dirty="0">
                <a:solidFill>
                  <a:schemeClr val="accent4"/>
                </a:solidFill>
              </a:rPr>
              <a:t>LAS AMERICAS (RESA)</a:t>
            </a:r>
          </a:p>
          <a:p>
            <a:pPr algn="ctr"/>
            <a:r>
              <a:rPr lang="en-US" dirty="0">
                <a:solidFill>
                  <a:schemeClr val="accent4"/>
                </a:solidFill>
              </a:rPr>
              <a:t>PAUTAS DE MEMBRESIA</a:t>
            </a:r>
          </a:p>
        </p:txBody>
      </p:sp>
      <p:sp>
        <p:nvSpPr>
          <p:cNvPr id="5" name="Oval 4"/>
          <p:cNvSpPr/>
          <p:nvPr/>
        </p:nvSpPr>
        <p:spPr>
          <a:xfrm>
            <a:off x="599087" y="2137302"/>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Arrow: Right 25">
            <a:extLst>
              <a:ext uri="{FF2B5EF4-FFF2-40B4-BE49-F238E27FC236}">
                <a16:creationId xmlns:a16="http://schemas.microsoft.com/office/drawing/2014/main" id="{C04F481C-0E50-4259-9167-60DA1B92C203}"/>
              </a:ext>
            </a:extLst>
          </p:cNvPr>
          <p:cNvSpPr/>
          <p:nvPr/>
        </p:nvSpPr>
        <p:spPr>
          <a:xfrm>
            <a:off x="4352470" y="1247471"/>
            <a:ext cx="1070867" cy="8898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26C3133C-221C-4283-A4EC-B2CFA49E20D5}"/>
              </a:ext>
            </a:extLst>
          </p:cNvPr>
          <p:cNvSpPr>
            <a:spLocks noGrp="1"/>
          </p:cNvSpPr>
          <p:nvPr>
            <p:ph type="body" sz="quarter" idx="4294967295"/>
          </p:nvPr>
        </p:nvSpPr>
        <p:spPr>
          <a:xfrm>
            <a:off x="6075923" y="3825209"/>
            <a:ext cx="5671764" cy="1217769"/>
          </a:xfrm>
          <a:prstGeom prst="rect">
            <a:avLst/>
          </a:prstGeom>
        </p:spPr>
        <p:txBody>
          <a:bodyPr/>
          <a:lstStyle/>
          <a:p>
            <a:pPr marL="457200" indent="-457200">
              <a:buFont typeface="+mj-lt"/>
              <a:buAutoNum type="arabicPeriod" startAt="2"/>
            </a:pPr>
            <a:r>
              <a:rPr lang="es-ES_tradnl" dirty="0"/>
              <a:t>Idioma: Más incluyente (página 2- resaltado)</a:t>
            </a:r>
          </a:p>
          <a:p>
            <a:r>
              <a:rPr lang="es-ES_tradnl" i="1" dirty="0"/>
              <a:t>- </a:t>
            </a:r>
            <a:r>
              <a:rPr lang="es-ES_tradnl" sz="1600" i="1" dirty="0"/>
              <a:t>Según lo sugerido por los miembros del comité </a:t>
            </a:r>
          </a:p>
        </p:txBody>
      </p:sp>
      <p:sp>
        <p:nvSpPr>
          <p:cNvPr id="10" name="Arrow: Right 25">
            <a:extLst>
              <a:ext uri="{FF2B5EF4-FFF2-40B4-BE49-F238E27FC236}">
                <a16:creationId xmlns:a16="http://schemas.microsoft.com/office/drawing/2014/main" id="{C04F481C-0E50-4259-9167-60DA1B92C203}"/>
              </a:ext>
            </a:extLst>
          </p:cNvPr>
          <p:cNvSpPr/>
          <p:nvPr/>
        </p:nvSpPr>
        <p:spPr>
          <a:xfrm>
            <a:off x="4352469" y="4136041"/>
            <a:ext cx="1070867" cy="8898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26C3133C-221C-4283-A4EC-B2CFA49E20D5}"/>
              </a:ext>
            </a:extLst>
          </p:cNvPr>
          <p:cNvSpPr>
            <a:spLocks noGrp="1"/>
          </p:cNvSpPr>
          <p:nvPr>
            <p:ph type="body" sz="quarter" idx="4294967295"/>
          </p:nvPr>
        </p:nvSpPr>
        <p:spPr>
          <a:xfrm>
            <a:off x="6228323" y="1399871"/>
            <a:ext cx="5671764" cy="1217769"/>
          </a:xfrm>
          <a:prstGeom prst="rect">
            <a:avLst/>
          </a:prstGeom>
        </p:spPr>
        <p:txBody>
          <a:bodyPr/>
          <a:lstStyle/>
          <a:p>
            <a:pPr marL="457200" indent="-457200">
              <a:buAutoNum type="arabicPeriod"/>
            </a:pPr>
            <a:r>
              <a:rPr lang="es-ES_tradnl" dirty="0"/>
              <a:t>Antecedentes, Objetivos, Valores, </a:t>
            </a:r>
            <a:r>
              <a:rPr lang="es-ES_tradnl" dirty="0" smtClean="0"/>
              <a:t>Áreas </a:t>
            </a:r>
            <a:r>
              <a:rPr lang="es-ES_tradnl" dirty="0"/>
              <a:t>de Enfoque (página 1)</a:t>
            </a:r>
          </a:p>
          <a:p>
            <a:r>
              <a:rPr lang="es-ES_tradnl" i="1" dirty="0"/>
              <a:t>- </a:t>
            </a:r>
            <a:r>
              <a:rPr lang="es-ES_tradnl" sz="1600" i="1" dirty="0"/>
              <a:t>Según lo sugerido por los miembros del comité </a:t>
            </a:r>
          </a:p>
        </p:txBody>
      </p:sp>
      <p:sp>
        <p:nvSpPr>
          <p:cNvPr id="12" name="TextBox 11"/>
          <p:cNvSpPr txBox="1"/>
          <p:nvPr/>
        </p:nvSpPr>
        <p:spPr>
          <a:xfrm>
            <a:off x="945928" y="2475046"/>
            <a:ext cx="2033752" cy="1754326"/>
          </a:xfrm>
          <a:prstGeom prst="rect">
            <a:avLst/>
          </a:prstGeom>
          <a:noFill/>
        </p:spPr>
        <p:txBody>
          <a:bodyPr wrap="square" rtlCol="0">
            <a:spAutoFit/>
          </a:bodyPr>
          <a:lstStyle/>
          <a:p>
            <a:pPr algn="ctr"/>
            <a:r>
              <a:rPr lang="es-ES_tradnl" sz="3600" b="1" dirty="0"/>
              <a:t>¿Qué Hay de Nuevo?</a:t>
            </a:r>
          </a:p>
        </p:txBody>
      </p:sp>
    </p:spTree>
    <p:extLst>
      <p:ext uri="{BB962C8B-B14F-4D97-AF65-F5344CB8AC3E}">
        <p14:creationId xmlns:p14="http://schemas.microsoft.com/office/powerpoint/2010/main" val="547383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18</a:t>
            </a:r>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LA RED DE EQUIDAD EN SALUD </a:t>
            </a:r>
            <a:r>
              <a:rPr lang="en-US" dirty="0" smtClean="0">
                <a:solidFill>
                  <a:schemeClr val="accent4"/>
                </a:solidFill>
              </a:rPr>
              <a:t>DE </a:t>
            </a:r>
            <a:r>
              <a:rPr lang="en-US" dirty="0">
                <a:solidFill>
                  <a:schemeClr val="accent4"/>
                </a:solidFill>
              </a:rPr>
              <a:t>LAS AMERICAS (RESA)</a:t>
            </a:r>
          </a:p>
          <a:p>
            <a:pPr algn="ctr"/>
            <a:r>
              <a:rPr lang="en-US" dirty="0">
                <a:solidFill>
                  <a:schemeClr val="accent4"/>
                </a:solidFill>
              </a:rPr>
              <a:t>PAUTAS DE MEMBRESIA</a:t>
            </a:r>
          </a:p>
        </p:txBody>
      </p:sp>
      <p:sp>
        <p:nvSpPr>
          <p:cNvPr id="5" name="Oval 4"/>
          <p:cNvSpPr/>
          <p:nvPr/>
        </p:nvSpPr>
        <p:spPr>
          <a:xfrm>
            <a:off x="599087" y="2137302"/>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Arrow: Right 25">
            <a:extLst>
              <a:ext uri="{FF2B5EF4-FFF2-40B4-BE49-F238E27FC236}">
                <a16:creationId xmlns:a16="http://schemas.microsoft.com/office/drawing/2014/main" id="{C04F481C-0E50-4259-9167-60DA1B92C203}"/>
              </a:ext>
            </a:extLst>
          </p:cNvPr>
          <p:cNvSpPr/>
          <p:nvPr/>
        </p:nvSpPr>
        <p:spPr>
          <a:xfrm>
            <a:off x="4352470" y="1247471"/>
            <a:ext cx="1070867" cy="8898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26C3133C-221C-4283-A4EC-B2CFA49E20D5}"/>
              </a:ext>
            </a:extLst>
          </p:cNvPr>
          <p:cNvSpPr>
            <a:spLocks noGrp="1"/>
          </p:cNvSpPr>
          <p:nvPr>
            <p:ph type="body" sz="quarter" idx="4294967295"/>
          </p:nvPr>
        </p:nvSpPr>
        <p:spPr>
          <a:xfrm>
            <a:off x="5988816" y="1083501"/>
            <a:ext cx="5671764" cy="1217769"/>
          </a:xfrm>
          <a:prstGeom prst="rect">
            <a:avLst/>
          </a:prstGeom>
        </p:spPr>
        <p:txBody>
          <a:bodyPr/>
          <a:lstStyle/>
          <a:p>
            <a:pPr marL="457200" indent="-457200">
              <a:buFont typeface="+mj-lt"/>
              <a:buAutoNum type="arabicPeriod" startAt="2"/>
            </a:pPr>
            <a:r>
              <a:rPr lang="es-ES_tradnl" dirty="0"/>
              <a:t>Idioma: Más incluyente (página 2- resaltado)</a:t>
            </a:r>
          </a:p>
          <a:p>
            <a:r>
              <a:rPr lang="es-ES_tradnl" i="1" dirty="0"/>
              <a:t>- </a:t>
            </a:r>
            <a:r>
              <a:rPr lang="es-ES_tradnl" sz="1600" i="1" dirty="0"/>
              <a:t>Según lo sugerido por los miembros del comité </a:t>
            </a:r>
          </a:p>
        </p:txBody>
      </p:sp>
      <p:sp>
        <p:nvSpPr>
          <p:cNvPr id="11" name="TextBox 10"/>
          <p:cNvSpPr txBox="1"/>
          <p:nvPr/>
        </p:nvSpPr>
        <p:spPr>
          <a:xfrm>
            <a:off x="945928" y="2475046"/>
            <a:ext cx="2033752" cy="1754326"/>
          </a:xfrm>
          <a:prstGeom prst="rect">
            <a:avLst/>
          </a:prstGeom>
          <a:noFill/>
        </p:spPr>
        <p:txBody>
          <a:bodyPr wrap="square" rtlCol="0">
            <a:spAutoFit/>
          </a:bodyPr>
          <a:lstStyle/>
          <a:p>
            <a:pPr algn="ctr"/>
            <a:r>
              <a:rPr lang="es-ES_tradnl" sz="3600" b="1" dirty="0"/>
              <a:t>¿Qué Hay de Nuevo?</a:t>
            </a:r>
          </a:p>
        </p:txBody>
      </p:sp>
      <p:pic>
        <p:nvPicPr>
          <p:cNvPr id="6" name="Picture 5">
            <a:extLst>
              <a:ext uri="{FF2B5EF4-FFF2-40B4-BE49-F238E27FC236}">
                <a16:creationId xmlns:a16="http://schemas.microsoft.com/office/drawing/2014/main" id="{C94A6CF5-833A-F643-A8D5-9F6CD2FAD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8816" y="2315973"/>
            <a:ext cx="5421593" cy="4542027"/>
          </a:xfrm>
          <a:prstGeom prst="rect">
            <a:avLst/>
          </a:prstGeom>
        </p:spPr>
      </p:pic>
    </p:spTree>
    <p:extLst>
      <p:ext uri="{BB962C8B-B14F-4D97-AF65-F5344CB8AC3E}">
        <p14:creationId xmlns:p14="http://schemas.microsoft.com/office/powerpoint/2010/main" val="244178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E1514C-5E56-4738-A1FF-4B1CFD2A3E36}" type="slidenum">
              <a:rPr lang="en-US" smtClean="0"/>
              <a:t>2</a:t>
            </a:fld>
            <a:endParaRPr lang="en-US"/>
          </a:p>
        </p:txBody>
      </p:sp>
      <p:pic>
        <p:nvPicPr>
          <p:cNvPr id="3" name="Picture 2"/>
          <p:cNvPicPr>
            <a:picLocks noChangeAspect="1"/>
          </p:cNvPicPr>
          <p:nvPr/>
        </p:nvPicPr>
        <p:blipFill>
          <a:blip r:embed="rId2"/>
          <a:stretch>
            <a:fillRect/>
          </a:stretch>
        </p:blipFill>
        <p:spPr>
          <a:xfrm>
            <a:off x="-529" y="115537"/>
            <a:ext cx="12193057" cy="6626926"/>
          </a:xfrm>
          <a:prstGeom prst="rect">
            <a:avLst/>
          </a:prstGeom>
        </p:spPr>
      </p:pic>
    </p:spTree>
    <p:extLst>
      <p:ext uri="{BB962C8B-B14F-4D97-AF65-F5344CB8AC3E}">
        <p14:creationId xmlns:p14="http://schemas.microsoft.com/office/powerpoint/2010/main" val="4269502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448777" y="2476213"/>
            <a:ext cx="5208335" cy="1846659"/>
          </a:xfrm>
        </p:spPr>
        <p:txBody>
          <a:bodyPr/>
          <a:lstStyle/>
          <a:p>
            <a:r>
              <a:rPr lang="en-US" dirty="0"/>
              <a:t>Preguntas, comentarios, sugerencias?</a:t>
            </a:r>
          </a:p>
        </p:txBody>
      </p:sp>
      <p:sp>
        <p:nvSpPr>
          <p:cNvPr id="7" name="Slide Number Placeholder 6"/>
          <p:cNvSpPr>
            <a:spLocks noGrp="1"/>
          </p:cNvSpPr>
          <p:nvPr>
            <p:ph type="sldNum" sz="quarter" idx="4294967295"/>
          </p:nvPr>
        </p:nvSpPr>
        <p:spPr>
          <a:xfrm>
            <a:off x="11668125" y="6484938"/>
            <a:ext cx="523875" cy="365125"/>
          </a:xfrm>
        </p:spPr>
        <p:txBody>
          <a:bodyPr/>
          <a:lstStyle/>
          <a:p>
            <a:r>
              <a:rPr lang="en-US"/>
              <a:t>19</a:t>
            </a:r>
          </a:p>
        </p:txBody>
      </p:sp>
    </p:spTree>
    <p:extLst>
      <p:ext uri="{BB962C8B-B14F-4D97-AF65-F5344CB8AC3E}">
        <p14:creationId xmlns:p14="http://schemas.microsoft.com/office/powerpoint/2010/main" val="2152117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AF63457-CDFE-4D7B-8D92-B8E30A6C50C3}"/>
              </a:ext>
            </a:extLst>
          </p:cNvPr>
          <p:cNvSpPr>
            <a:spLocks noGrp="1"/>
          </p:cNvSpPr>
          <p:nvPr>
            <p:ph type="sldNum" sz="quarter" idx="4"/>
          </p:nvPr>
        </p:nvSpPr>
        <p:spPr/>
        <p:txBody>
          <a:bodyPr/>
          <a:lstStyle/>
          <a:p>
            <a:r>
              <a:rPr lang="en-US"/>
              <a:t>20</a:t>
            </a:r>
          </a:p>
        </p:txBody>
      </p:sp>
      <p:sp>
        <p:nvSpPr>
          <p:cNvPr id="8" name="Title 4">
            <a:extLst>
              <a:ext uri="{FF2B5EF4-FFF2-40B4-BE49-F238E27FC236}">
                <a16:creationId xmlns:a16="http://schemas.microsoft.com/office/drawing/2014/main" id="{174BCC13-56CC-4F79-B6F8-94A93B41E955}"/>
              </a:ext>
            </a:extLst>
          </p:cNvPr>
          <p:cNvSpPr>
            <a:spLocks noGrp="1"/>
          </p:cNvSpPr>
          <p:nvPr>
            <p:ph type="title"/>
          </p:nvPr>
        </p:nvSpPr>
        <p:spPr>
          <a:xfrm>
            <a:off x="269026" y="145008"/>
            <a:ext cx="2489940" cy="729430"/>
          </a:xfrm>
        </p:spPr>
        <p:txBody>
          <a:bodyPr/>
          <a:lstStyle/>
          <a:p>
            <a:r>
              <a:rPr lang="en-US" sz="2300" dirty="0"/>
              <a:t>FORMULARIO DE REGISTRACION</a:t>
            </a:r>
          </a:p>
        </p:txBody>
      </p:sp>
      <p:sp>
        <p:nvSpPr>
          <p:cNvPr id="2" name="Text Placeholder 1"/>
          <p:cNvSpPr>
            <a:spLocks noGrp="1"/>
          </p:cNvSpPr>
          <p:nvPr>
            <p:ph type="body" sz="quarter" idx="16"/>
          </p:nvPr>
        </p:nvSpPr>
        <p:spPr>
          <a:xfrm>
            <a:off x="269026" y="2252835"/>
            <a:ext cx="4089355" cy="1089529"/>
          </a:xfrm>
        </p:spPr>
        <p:txBody>
          <a:bodyPr/>
          <a:lstStyle/>
          <a:p>
            <a:r>
              <a:rPr lang="en-US" dirty="0">
                <a:hlinkClick r:id="rId3"/>
              </a:rPr>
              <a:t>Inglés</a:t>
            </a:r>
            <a:r>
              <a:rPr lang="en-US" dirty="0"/>
              <a:t>: </a:t>
            </a:r>
            <a:r>
              <a:rPr lang="en-US" b="0" dirty="0"/>
              <a:t>https://goo.gl/forms/z8IzpvbVh2edE5hB3</a:t>
            </a:r>
          </a:p>
        </p:txBody>
      </p:sp>
      <p:sp>
        <p:nvSpPr>
          <p:cNvPr id="9" name="Text Placeholder 1"/>
          <p:cNvSpPr txBox="1">
            <a:spLocks/>
          </p:cNvSpPr>
          <p:nvPr/>
        </p:nvSpPr>
        <p:spPr>
          <a:xfrm>
            <a:off x="269026" y="4242643"/>
            <a:ext cx="4089355" cy="1089529"/>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4"/>
              </a:rPr>
              <a:t>Español</a:t>
            </a:r>
            <a:r>
              <a:rPr lang="en-US" dirty="0"/>
              <a:t>: </a:t>
            </a:r>
            <a:r>
              <a:rPr lang="en-US" b="0" dirty="0"/>
              <a:t>https://goo.gl/forms/PuVzOOk1fPfDe8Mi1</a:t>
            </a:r>
          </a:p>
        </p:txBody>
      </p:sp>
      <p:sp>
        <p:nvSpPr>
          <p:cNvPr id="11" name="Arrow: Right 25">
            <a:extLst>
              <a:ext uri="{FF2B5EF4-FFF2-40B4-BE49-F238E27FC236}">
                <a16:creationId xmlns:a16="http://schemas.microsoft.com/office/drawing/2014/main" id="{C04F481C-0E50-4259-9167-60DA1B92C203}"/>
              </a:ext>
            </a:extLst>
          </p:cNvPr>
          <p:cNvSpPr/>
          <p:nvPr/>
        </p:nvSpPr>
        <p:spPr>
          <a:xfrm>
            <a:off x="4711151" y="2779883"/>
            <a:ext cx="1034354" cy="112496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881E1C-C89C-F84A-8460-37030EF1B4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8275" y="1180542"/>
            <a:ext cx="5800009" cy="4323643"/>
          </a:xfrm>
          <a:prstGeom prst="rect">
            <a:avLst/>
          </a:prstGeom>
        </p:spPr>
      </p:pic>
    </p:spTree>
    <p:extLst>
      <p:ext uri="{BB962C8B-B14F-4D97-AF65-F5344CB8AC3E}">
        <p14:creationId xmlns:p14="http://schemas.microsoft.com/office/powerpoint/2010/main" val="3587035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448777" y="2622126"/>
            <a:ext cx="5208335" cy="1144929"/>
          </a:xfrm>
        </p:spPr>
        <p:txBody>
          <a:bodyPr/>
          <a:lstStyle/>
          <a:p>
            <a:r>
              <a:rPr lang="en-US" sz="7200" smtClean="0"/>
              <a:t>AVANCE 1</a:t>
            </a:r>
            <a:endParaRPr lang="en-US" sz="7200" dirty="0"/>
          </a:p>
        </p:txBody>
      </p:sp>
      <p:sp>
        <p:nvSpPr>
          <p:cNvPr id="7" name="Slide Number Placeholder 6"/>
          <p:cNvSpPr>
            <a:spLocks noGrp="1"/>
          </p:cNvSpPr>
          <p:nvPr>
            <p:ph type="sldNum" sz="quarter" idx="4294967295"/>
          </p:nvPr>
        </p:nvSpPr>
        <p:spPr>
          <a:xfrm>
            <a:off x="11668125" y="6484938"/>
            <a:ext cx="523875" cy="365125"/>
          </a:xfrm>
        </p:spPr>
        <p:txBody>
          <a:bodyPr/>
          <a:lstStyle/>
          <a:p>
            <a:r>
              <a:rPr lang="en-US"/>
              <a:t>21</a:t>
            </a:r>
          </a:p>
        </p:txBody>
      </p:sp>
    </p:spTree>
    <p:extLst>
      <p:ext uri="{BB962C8B-B14F-4D97-AF65-F5344CB8AC3E}">
        <p14:creationId xmlns:p14="http://schemas.microsoft.com/office/powerpoint/2010/main" val="222023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22</a:t>
            </a:r>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LA RED DE EQUIDAD EN SALUD </a:t>
            </a:r>
            <a:r>
              <a:rPr lang="en-US" dirty="0" smtClean="0">
                <a:solidFill>
                  <a:schemeClr val="accent4"/>
                </a:solidFill>
              </a:rPr>
              <a:t>DE </a:t>
            </a:r>
            <a:r>
              <a:rPr lang="en-US" dirty="0">
                <a:solidFill>
                  <a:schemeClr val="accent4"/>
                </a:solidFill>
              </a:rPr>
              <a:t>LAS AMERICAS (RESA)</a:t>
            </a:r>
          </a:p>
          <a:p>
            <a:pPr algn="ctr"/>
            <a:r>
              <a:rPr lang="en-US" dirty="0">
                <a:solidFill>
                  <a:schemeClr val="accent4"/>
                </a:solidFill>
              </a:rPr>
              <a:t>COMITÉ DE INCIDENCIA Y COMUNICACIONES</a:t>
            </a:r>
          </a:p>
        </p:txBody>
      </p:sp>
      <p:sp>
        <p:nvSpPr>
          <p:cNvPr id="5" name="Oval 4"/>
          <p:cNvSpPr/>
          <p:nvPr/>
        </p:nvSpPr>
        <p:spPr>
          <a:xfrm>
            <a:off x="599087" y="2137302"/>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945928" y="2481966"/>
            <a:ext cx="2033752" cy="1754326"/>
          </a:xfrm>
          <a:prstGeom prst="rect">
            <a:avLst/>
          </a:prstGeom>
          <a:noFill/>
        </p:spPr>
        <p:txBody>
          <a:bodyPr wrap="square" rtlCol="0">
            <a:spAutoFit/>
          </a:bodyPr>
          <a:lstStyle/>
          <a:p>
            <a:pPr algn="ctr"/>
            <a:r>
              <a:rPr lang="es-ES_tradnl" sz="3600" b="1"/>
              <a:t>¿Qué Hay de Nuevo?</a:t>
            </a:r>
          </a:p>
        </p:txBody>
      </p:sp>
      <p:sp>
        <p:nvSpPr>
          <p:cNvPr id="7" name="Rounded Rectangle 6">
            <a:extLst>
              <a:ext uri="{FF2B5EF4-FFF2-40B4-BE49-F238E27FC236}">
                <a16:creationId xmlns:a16="http://schemas.microsoft.com/office/drawing/2014/main" id="{A96F67AA-C607-694A-83D8-68251596CAA6}"/>
              </a:ext>
            </a:extLst>
          </p:cNvPr>
          <p:cNvSpPr/>
          <p:nvPr/>
        </p:nvSpPr>
        <p:spPr>
          <a:xfrm>
            <a:off x="3754806" y="1384267"/>
            <a:ext cx="2139881" cy="7530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_tradnl" sz="1600" b="1" dirty="0" smtClean="0">
                <a:latin typeface="+mj-lt"/>
              </a:rPr>
              <a:t>Organización del Comité </a:t>
            </a:r>
            <a:endParaRPr lang="es-ES_tradnl" sz="1600" b="1" dirty="0">
              <a:latin typeface="+mj-lt"/>
            </a:endParaRPr>
          </a:p>
        </p:txBody>
      </p:sp>
    </p:spTree>
    <p:extLst>
      <p:ext uri="{BB962C8B-B14F-4D97-AF65-F5344CB8AC3E}">
        <p14:creationId xmlns:p14="http://schemas.microsoft.com/office/powerpoint/2010/main" val="2672196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23</a:t>
            </a:r>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LA RED DE EQUIDAD EN SALUD </a:t>
            </a:r>
            <a:r>
              <a:rPr lang="en-US" dirty="0" smtClean="0">
                <a:solidFill>
                  <a:schemeClr val="accent4"/>
                </a:solidFill>
              </a:rPr>
              <a:t>DE </a:t>
            </a:r>
            <a:r>
              <a:rPr lang="en-US" dirty="0">
                <a:solidFill>
                  <a:schemeClr val="accent4"/>
                </a:solidFill>
              </a:rPr>
              <a:t>LAS AMERICAS (RESA)</a:t>
            </a:r>
          </a:p>
          <a:p>
            <a:pPr algn="ctr"/>
            <a:r>
              <a:rPr lang="en-US" dirty="0">
                <a:solidFill>
                  <a:schemeClr val="accent4"/>
                </a:solidFill>
              </a:rPr>
              <a:t>COMITÉ DE INCIDENCIA Y COMUNICACIONES</a:t>
            </a:r>
          </a:p>
        </p:txBody>
      </p:sp>
      <p:sp>
        <p:nvSpPr>
          <p:cNvPr id="5" name="Oval 4"/>
          <p:cNvSpPr/>
          <p:nvPr/>
        </p:nvSpPr>
        <p:spPr>
          <a:xfrm>
            <a:off x="599087" y="2137302"/>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4380043" y="2367670"/>
            <a:ext cx="877900" cy="871804"/>
          </a:xfrm>
          <a:prstGeom prst="rect">
            <a:avLst/>
          </a:prstGeom>
        </p:spPr>
      </p:pic>
      <p:pic>
        <p:nvPicPr>
          <p:cNvPr id="10" name="Picture 9"/>
          <p:cNvPicPr>
            <a:picLocks noChangeAspect="1"/>
          </p:cNvPicPr>
          <p:nvPr/>
        </p:nvPicPr>
        <p:blipFill>
          <a:blip r:embed="rId3"/>
          <a:stretch>
            <a:fillRect/>
          </a:stretch>
        </p:blipFill>
        <p:spPr>
          <a:xfrm>
            <a:off x="3749052" y="3469842"/>
            <a:ext cx="2139881" cy="829128"/>
          </a:xfrm>
          <a:prstGeom prst="rect">
            <a:avLst/>
          </a:prstGeom>
        </p:spPr>
      </p:pic>
      <p:pic>
        <p:nvPicPr>
          <p:cNvPr id="11" name="Picture 10"/>
          <p:cNvPicPr>
            <a:picLocks noChangeAspect="1"/>
          </p:cNvPicPr>
          <p:nvPr/>
        </p:nvPicPr>
        <p:blipFill>
          <a:blip r:embed="rId4"/>
          <a:stretch>
            <a:fillRect/>
          </a:stretch>
        </p:blipFill>
        <p:spPr>
          <a:xfrm>
            <a:off x="3749052" y="5409381"/>
            <a:ext cx="2139881" cy="829128"/>
          </a:xfrm>
          <a:prstGeom prst="rect">
            <a:avLst/>
          </a:prstGeom>
        </p:spPr>
      </p:pic>
      <p:pic>
        <p:nvPicPr>
          <p:cNvPr id="12" name="Picture 11"/>
          <p:cNvPicPr>
            <a:picLocks noChangeAspect="1"/>
          </p:cNvPicPr>
          <p:nvPr/>
        </p:nvPicPr>
        <p:blipFill>
          <a:blip r:embed="rId2"/>
          <a:stretch>
            <a:fillRect/>
          </a:stretch>
        </p:blipFill>
        <p:spPr>
          <a:xfrm>
            <a:off x="4380042" y="4418273"/>
            <a:ext cx="877900" cy="871804"/>
          </a:xfrm>
          <a:prstGeom prst="rect">
            <a:avLst/>
          </a:prstGeom>
        </p:spPr>
      </p:pic>
      <p:sp>
        <p:nvSpPr>
          <p:cNvPr id="14" name="TextBox 13"/>
          <p:cNvSpPr txBox="1"/>
          <p:nvPr/>
        </p:nvSpPr>
        <p:spPr>
          <a:xfrm>
            <a:off x="945928" y="2481966"/>
            <a:ext cx="2033752" cy="1754326"/>
          </a:xfrm>
          <a:prstGeom prst="rect">
            <a:avLst/>
          </a:prstGeom>
          <a:noFill/>
        </p:spPr>
        <p:txBody>
          <a:bodyPr wrap="square" rtlCol="0">
            <a:spAutoFit/>
          </a:bodyPr>
          <a:lstStyle/>
          <a:p>
            <a:pPr algn="ctr"/>
            <a:r>
              <a:rPr lang="es-ES_tradnl" sz="3600" b="1" dirty="0"/>
              <a:t>¿Qué Hay de Nuevo?</a:t>
            </a:r>
          </a:p>
        </p:txBody>
      </p:sp>
      <p:sp>
        <p:nvSpPr>
          <p:cNvPr id="13" name="Rounded Rectangle 12">
            <a:extLst>
              <a:ext uri="{FF2B5EF4-FFF2-40B4-BE49-F238E27FC236}">
                <a16:creationId xmlns:a16="http://schemas.microsoft.com/office/drawing/2014/main" id="{A96F67AA-C607-694A-83D8-68251596CAA6}"/>
              </a:ext>
            </a:extLst>
          </p:cNvPr>
          <p:cNvSpPr/>
          <p:nvPr/>
        </p:nvSpPr>
        <p:spPr>
          <a:xfrm>
            <a:off x="3754806" y="1384267"/>
            <a:ext cx="2139881" cy="7530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_tradnl" sz="1600" b="1" dirty="0" smtClean="0">
                <a:latin typeface="+mj-lt"/>
              </a:rPr>
              <a:t>Organización del Comité </a:t>
            </a:r>
            <a:endParaRPr lang="es-ES_tradnl" sz="1600" b="1" dirty="0">
              <a:latin typeface="+mj-lt"/>
            </a:endParaRPr>
          </a:p>
        </p:txBody>
      </p:sp>
    </p:spTree>
    <p:extLst>
      <p:ext uri="{BB962C8B-B14F-4D97-AF65-F5344CB8AC3E}">
        <p14:creationId xmlns:p14="http://schemas.microsoft.com/office/powerpoint/2010/main" val="1794767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24</a:t>
            </a:r>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LA RED DE EQUIDAD EN SALUD </a:t>
            </a:r>
            <a:r>
              <a:rPr lang="en-US" dirty="0" smtClean="0">
                <a:solidFill>
                  <a:schemeClr val="accent4"/>
                </a:solidFill>
              </a:rPr>
              <a:t>DE </a:t>
            </a:r>
            <a:r>
              <a:rPr lang="en-US" dirty="0">
                <a:solidFill>
                  <a:schemeClr val="accent4"/>
                </a:solidFill>
              </a:rPr>
              <a:t>LAS AMERICAS (RESA)</a:t>
            </a:r>
          </a:p>
          <a:p>
            <a:pPr algn="ctr"/>
            <a:r>
              <a:rPr lang="en-US" dirty="0">
                <a:solidFill>
                  <a:schemeClr val="accent4"/>
                </a:solidFill>
              </a:rPr>
              <a:t>COMITÉ DE INCIDENCIA Y COMUNICACIONES</a:t>
            </a:r>
          </a:p>
        </p:txBody>
      </p:sp>
      <p:sp>
        <p:nvSpPr>
          <p:cNvPr id="5" name="Oval 4"/>
          <p:cNvSpPr/>
          <p:nvPr/>
        </p:nvSpPr>
        <p:spPr>
          <a:xfrm>
            <a:off x="599087" y="2137302"/>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4380043" y="2367670"/>
            <a:ext cx="877900" cy="871804"/>
          </a:xfrm>
          <a:prstGeom prst="rect">
            <a:avLst/>
          </a:prstGeom>
        </p:spPr>
      </p:pic>
      <p:pic>
        <p:nvPicPr>
          <p:cNvPr id="10" name="Picture 9"/>
          <p:cNvPicPr>
            <a:picLocks noChangeAspect="1"/>
          </p:cNvPicPr>
          <p:nvPr/>
        </p:nvPicPr>
        <p:blipFill>
          <a:blip r:embed="rId3"/>
          <a:stretch>
            <a:fillRect/>
          </a:stretch>
        </p:blipFill>
        <p:spPr>
          <a:xfrm>
            <a:off x="3749052" y="3469842"/>
            <a:ext cx="2139881" cy="829128"/>
          </a:xfrm>
          <a:prstGeom prst="rect">
            <a:avLst/>
          </a:prstGeom>
        </p:spPr>
      </p:pic>
      <p:pic>
        <p:nvPicPr>
          <p:cNvPr id="11" name="Picture 10"/>
          <p:cNvPicPr>
            <a:picLocks noChangeAspect="1"/>
          </p:cNvPicPr>
          <p:nvPr/>
        </p:nvPicPr>
        <p:blipFill>
          <a:blip r:embed="rId4"/>
          <a:stretch>
            <a:fillRect/>
          </a:stretch>
        </p:blipFill>
        <p:spPr>
          <a:xfrm>
            <a:off x="3749052" y="5409381"/>
            <a:ext cx="2139881" cy="829128"/>
          </a:xfrm>
          <a:prstGeom prst="rect">
            <a:avLst/>
          </a:prstGeom>
        </p:spPr>
      </p:pic>
      <p:pic>
        <p:nvPicPr>
          <p:cNvPr id="12" name="Picture 11"/>
          <p:cNvPicPr>
            <a:picLocks noChangeAspect="1"/>
          </p:cNvPicPr>
          <p:nvPr/>
        </p:nvPicPr>
        <p:blipFill>
          <a:blip r:embed="rId2"/>
          <a:stretch>
            <a:fillRect/>
          </a:stretch>
        </p:blipFill>
        <p:spPr>
          <a:xfrm>
            <a:off x="4380042" y="4418273"/>
            <a:ext cx="877900" cy="871804"/>
          </a:xfrm>
          <a:prstGeom prst="rect">
            <a:avLst/>
          </a:prstGeom>
        </p:spPr>
      </p:pic>
      <p:pic>
        <p:nvPicPr>
          <p:cNvPr id="23" name="Picture 22"/>
          <p:cNvPicPr>
            <a:picLocks noChangeAspect="1"/>
          </p:cNvPicPr>
          <p:nvPr/>
        </p:nvPicPr>
        <p:blipFill rotWithShape="1">
          <a:blip r:embed="rId5" cstate="screen">
            <a:extLst>
              <a:ext uri="{28A0092B-C50C-407E-A947-70E740481C1C}">
                <a14:useLocalDpi xmlns:a14="http://schemas.microsoft.com/office/drawing/2010/main" val="0"/>
              </a:ext>
            </a:extLst>
          </a:blip>
          <a:srcRect l="35877" r="2136"/>
          <a:stretch/>
        </p:blipFill>
        <p:spPr>
          <a:xfrm>
            <a:off x="6881973" y="2327604"/>
            <a:ext cx="1370453" cy="1473191"/>
          </a:xfrm>
          <a:prstGeom prst="rect">
            <a:avLst/>
          </a:prstGeom>
        </p:spPr>
      </p:pic>
      <p:sp>
        <p:nvSpPr>
          <p:cNvPr id="14" name="TextBox 13"/>
          <p:cNvSpPr txBox="1"/>
          <p:nvPr/>
        </p:nvSpPr>
        <p:spPr>
          <a:xfrm>
            <a:off x="945928" y="2481966"/>
            <a:ext cx="2033752" cy="1754326"/>
          </a:xfrm>
          <a:prstGeom prst="rect">
            <a:avLst/>
          </a:prstGeom>
          <a:noFill/>
        </p:spPr>
        <p:txBody>
          <a:bodyPr wrap="square" rtlCol="0">
            <a:spAutoFit/>
          </a:bodyPr>
          <a:lstStyle/>
          <a:p>
            <a:pPr algn="ctr"/>
            <a:r>
              <a:rPr lang="es-ES_tradnl" sz="3600" b="1"/>
              <a:t>¿Qué Hay de Nuevo?</a:t>
            </a:r>
          </a:p>
        </p:txBody>
      </p:sp>
      <p:sp>
        <p:nvSpPr>
          <p:cNvPr id="16" name="Rounded Rectangle 15">
            <a:extLst>
              <a:ext uri="{FF2B5EF4-FFF2-40B4-BE49-F238E27FC236}">
                <a16:creationId xmlns:a16="http://schemas.microsoft.com/office/drawing/2014/main" id="{FD3B9549-88A1-E646-B5FE-60433DAB5388}"/>
              </a:ext>
            </a:extLst>
          </p:cNvPr>
          <p:cNvSpPr/>
          <p:nvPr/>
        </p:nvSpPr>
        <p:spPr>
          <a:xfrm>
            <a:off x="8415645" y="1384266"/>
            <a:ext cx="2139881" cy="7530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_tradnl" sz="1600" b="1">
                <a:latin typeface="+mj-lt"/>
              </a:rPr>
              <a:t>Liderazgo</a:t>
            </a:r>
          </a:p>
        </p:txBody>
      </p:sp>
      <p:sp>
        <p:nvSpPr>
          <p:cNvPr id="17" name="Rectangle 16"/>
          <p:cNvSpPr/>
          <p:nvPr/>
        </p:nvSpPr>
        <p:spPr>
          <a:xfrm>
            <a:off x="8463264" y="2481966"/>
            <a:ext cx="2092262" cy="7575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latin typeface="+mj-lt"/>
              </a:rPr>
              <a:t>Eugenia </a:t>
            </a:r>
            <a:r>
              <a:rPr lang="en-US" sz="1400" b="1" dirty="0" err="1" smtClean="0">
                <a:latin typeface="+mj-lt"/>
              </a:rPr>
              <a:t>Tarzabachi</a:t>
            </a:r>
            <a:endParaRPr lang="en-US" sz="1400" b="1" dirty="0">
              <a:latin typeface="+mj-lt"/>
            </a:endParaRPr>
          </a:p>
        </p:txBody>
      </p:sp>
      <p:sp>
        <p:nvSpPr>
          <p:cNvPr id="18" name="Rounded Rectangle 17">
            <a:extLst>
              <a:ext uri="{FF2B5EF4-FFF2-40B4-BE49-F238E27FC236}">
                <a16:creationId xmlns:a16="http://schemas.microsoft.com/office/drawing/2014/main" id="{A96F67AA-C607-694A-83D8-68251596CAA6}"/>
              </a:ext>
            </a:extLst>
          </p:cNvPr>
          <p:cNvSpPr/>
          <p:nvPr/>
        </p:nvSpPr>
        <p:spPr>
          <a:xfrm>
            <a:off x="3754806" y="1384267"/>
            <a:ext cx="2139881" cy="7530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_tradnl" sz="1600" b="1" dirty="0" smtClean="0">
                <a:latin typeface="+mj-lt"/>
              </a:rPr>
              <a:t>Organización del Comité </a:t>
            </a:r>
            <a:endParaRPr lang="es-ES_tradnl" sz="1600" b="1" dirty="0">
              <a:latin typeface="+mj-lt"/>
            </a:endParaRPr>
          </a:p>
        </p:txBody>
      </p:sp>
    </p:spTree>
    <p:extLst>
      <p:ext uri="{BB962C8B-B14F-4D97-AF65-F5344CB8AC3E}">
        <p14:creationId xmlns:p14="http://schemas.microsoft.com/office/powerpoint/2010/main" val="3066564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25</a:t>
            </a:r>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LA RED DE EQUIDAD EN SALUD </a:t>
            </a:r>
            <a:r>
              <a:rPr lang="en-US" dirty="0" smtClean="0">
                <a:solidFill>
                  <a:schemeClr val="accent4"/>
                </a:solidFill>
              </a:rPr>
              <a:t>DE </a:t>
            </a:r>
            <a:r>
              <a:rPr lang="en-US" dirty="0">
                <a:solidFill>
                  <a:schemeClr val="accent4"/>
                </a:solidFill>
              </a:rPr>
              <a:t>LAS AMERICAS (RESA)</a:t>
            </a:r>
          </a:p>
          <a:p>
            <a:pPr algn="ctr"/>
            <a:r>
              <a:rPr lang="en-US" sz="2400" dirty="0">
                <a:solidFill>
                  <a:schemeClr val="accent4"/>
                </a:solidFill>
              </a:rPr>
              <a:t>COMITÉ </a:t>
            </a:r>
            <a:r>
              <a:rPr lang="en-US" dirty="0">
                <a:solidFill>
                  <a:schemeClr val="accent4"/>
                </a:solidFill>
              </a:rPr>
              <a:t>DE INCIDENCIA Y COMUNICACIONES</a:t>
            </a:r>
            <a:endParaRPr lang="en-US" sz="2400" dirty="0">
              <a:solidFill>
                <a:schemeClr val="accent4"/>
              </a:solidFill>
            </a:endParaRPr>
          </a:p>
        </p:txBody>
      </p:sp>
      <p:sp>
        <p:nvSpPr>
          <p:cNvPr id="5" name="Oval 4"/>
          <p:cNvSpPr/>
          <p:nvPr/>
        </p:nvSpPr>
        <p:spPr>
          <a:xfrm>
            <a:off x="599087" y="2137302"/>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380043" y="2367670"/>
            <a:ext cx="877900" cy="871804"/>
          </a:xfrm>
          <a:prstGeom prst="rect">
            <a:avLst/>
          </a:prstGeom>
        </p:spPr>
      </p:pic>
      <p:pic>
        <p:nvPicPr>
          <p:cNvPr id="10" name="Picture 9"/>
          <p:cNvPicPr>
            <a:picLocks noChangeAspect="1"/>
          </p:cNvPicPr>
          <p:nvPr/>
        </p:nvPicPr>
        <p:blipFill>
          <a:blip r:embed="rId4"/>
          <a:stretch>
            <a:fillRect/>
          </a:stretch>
        </p:blipFill>
        <p:spPr>
          <a:xfrm>
            <a:off x="3749052" y="3469842"/>
            <a:ext cx="2139881" cy="829128"/>
          </a:xfrm>
          <a:prstGeom prst="rect">
            <a:avLst/>
          </a:prstGeom>
        </p:spPr>
      </p:pic>
      <p:pic>
        <p:nvPicPr>
          <p:cNvPr id="11" name="Picture 10"/>
          <p:cNvPicPr>
            <a:picLocks noChangeAspect="1"/>
          </p:cNvPicPr>
          <p:nvPr/>
        </p:nvPicPr>
        <p:blipFill>
          <a:blip r:embed="rId5"/>
          <a:stretch>
            <a:fillRect/>
          </a:stretch>
        </p:blipFill>
        <p:spPr>
          <a:xfrm>
            <a:off x="3749052" y="5409381"/>
            <a:ext cx="2139881" cy="829128"/>
          </a:xfrm>
          <a:prstGeom prst="rect">
            <a:avLst/>
          </a:prstGeom>
        </p:spPr>
      </p:pic>
      <p:pic>
        <p:nvPicPr>
          <p:cNvPr id="12" name="Picture 11"/>
          <p:cNvPicPr>
            <a:picLocks noChangeAspect="1"/>
          </p:cNvPicPr>
          <p:nvPr/>
        </p:nvPicPr>
        <p:blipFill>
          <a:blip r:embed="rId3"/>
          <a:stretch>
            <a:fillRect/>
          </a:stretch>
        </p:blipFill>
        <p:spPr>
          <a:xfrm>
            <a:off x="4380042" y="4418273"/>
            <a:ext cx="877900" cy="871804"/>
          </a:xfrm>
          <a:prstGeom prst="rect">
            <a:avLst/>
          </a:prstGeom>
        </p:spPr>
      </p:pic>
      <p:pic>
        <p:nvPicPr>
          <p:cNvPr id="18" name="Picture 17"/>
          <p:cNvPicPr>
            <a:picLocks noChangeAspect="1"/>
          </p:cNvPicPr>
          <p:nvPr/>
        </p:nvPicPr>
        <p:blipFill>
          <a:blip r:embed="rId6"/>
          <a:stretch>
            <a:fillRect/>
          </a:stretch>
        </p:blipFill>
        <p:spPr>
          <a:xfrm>
            <a:off x="8409548" y="4241979"/>
            <a:ext cx="2145978" cy="829128"/>
          </a:xfrm>
          <a:prstGeom prst="rect">
            <a:avLst/>
          </a:prstGeom>
        </p:spPr>
      </p:pic>
      <p:pic>
        <p:nvPicPr>
          <p:cNvPr id="19" name="Picture 18"/>
          <p:cNvPicPr>
            <a:picLocks noChangeAspect="1"/>
          </p:cNvPicPr>
          <p:nvPr/>
        </p:nvPicPr>
        <p:blipFill>
          <a:blip r:embed="rId7"/>
          <a:stretch>
            <a:fillRect/>
          </a:stretch>
        </p:blipFill>
        <p:spPr>
          <a:xfrm>
            <a:off x="8409548" y="5812719"/>
            <a:ext cx="2145978" cy="835224"/>
          </a:xfrm>
          <a:prstGeom prst="rect">
            <a:avLst/>
          </a:prstGeom>
        </p:spPr>
      </p:pic>
      <p:pic>
        <p:nvPicPr>
          <p:cNvPr id="7" name="Picture 6"/>
          <p:cNvPicPr>
            <a:picLocks noChangeAspect="1"/>
          </p:cNvPicPr>
          <p:nvPr/>
        </p:nvPicPr>
        <p:blipFill rotWithShape="1">
          <a:blip r:embed="rId8" cstate="screen">
            <a:extLst>
              <a:ext uri="{28A0092B-C50C-407E-A947-70E740481C1C}">
                <a14:useLocalDpi xmlns:a14="http://schemas.microsoft.com/office/drawing/2010/main" val="0"/>
              </a:ext>
            </a:extLst>
          </a:blip>
          <a:srcRect l="13591" r="21667"/>
          <a:stretch/>
        </p:blipFill>
        <p:spPr>
          <a:xfrm>
            <a:off x="6912357" y="3966755"/>
            <a:ext cx="1340069" cy="137957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92914" y="5512291"/>
            <a:ext cx="1259512" cy="1259512"/>
          </a:xfrm>
          <a:prstGeom prst="rect">
            <a:avLst/>
          </a:prstGeom>
        </p:spPr>
      </p:pic>
      <p:pic>
        <p:nvPicPr>
          <p:cNvPr id="15" name="Picture 14"/>
          <p:cNvPicPr>
            <a:picLocks noChangeAspect="1"/>
          </p:cNvPicPr>
          <p:nvPr/>
        </p:nvPicPr>
        <p:blipFill rotWithShape="1">
          <a:blip r:embed="rId10" cstate="screen">
            <a:extLst>
              <a:ext uri="{28A0092B-C50C-407E-A947-70E740481C1C}">
                <a14:useLocalDpi xmlns:a14="http://schemas.microsoft.com/office/drawing/2010/main" val="0"/>
              </a:ext>
            </a:extLst>
          </a:blip>
          <a:srcRect l="35877" r="2136"/>
          <a:stretch/>
        </p:blipFill>
        <p:spPr>
          <a:xfrm>
            <a:off x="6881973" y="2327604"/>
            <a:ext cx="1370453" cy="1473191"/>
          </a:xfrm>
          <a:prstGeom prst="rect">
            <a:avLst/>
          </a:prstGeom>
        </p:spPr>
      </p:pic>
      <p:sp>
        <p:nvSpPr>
          <p:cNvPr id="21" name="TextBox 20"/>
          <p:cNvSpPr txBox="1"/>
          <p:nvPr/>
        </p:nvSpPr>
        <p:spPr>
          <a:xfrm>
            <a:off x="945928" y="2481966"/>
            <a:ext cx="2033752" cy="1754326"/>
          </a:xfrm>
          <a:prstGeom prst="rect">
            <a:avLst/>
          </a:prstGeom>
          <a:noFill/>
        </p:spPr>
        <p:txBody>
          <a:bodyPr wrap="square" rtlCol="0">
            <a:spAutoFit/>
          </a:bodyPr>
          <a:lstStyle/>
          <a:p>
            <a:pPr algn="ctr"/>
            <a:r>
              <a:rPr lang="es-ES_tradnl" sz="3600" b="1"/>
              <a:t>¿Qué Hay de Nuevo?</a:t>
            </a:r>
          </a:p>
        </p:txBody>
      </p:sp>
      <p:sp>
        <p:nvSpPr>
          <p:cNvPr id="22" name="Rounded Rectangle 21">
            <a:extLst>
              <a:ext uri="{FF2B5EF4-FFF2-40B4-BE49-F238E27FC236}">
                <a16:creationId xmlns:a16="http://schemas.microsoft.com/office/drawing/2014/main" id="{4F98841C-C899-494A-9B7C-F79BC1EB35E8}"/>
              </a:ext>
            </a:extLst>
          </p:cNvPr>
          <p:cNvSpPr/>
          <p:nvPr/>
        </p:nvSpPr>
        <p:spPr>
          <a:xfrm>
            <a:off x="8415645" y="1384266"/>
            <a:ext cx="2139881" cy="7530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_tradnl" sz="1600" b="1" dirty="0">
                <a:latin typeface="+mj-lt"/>
              </a:rPr>
              <a:t>Liderazgo</a:t>
            </a:r>
          </a:p>
        </p:txBody>
      </p:sp>
      <p:sp>
        <p:nvSpPr>
          <p:cNvPr id="24" name="Rounded Rectangle 23">
            <a:extLst>
              <a:ext uri="{FF2B5EF4-FFF2-40B4-BE49-F238E27FC236}">
                <a16:creationId xmlns:a16="http://schemas.microsoft.com/office/drawing/2014/main" id="{A96F67AA-C607-694A-83D8-68251596CAA6}"/>
              </a:ext>
            </a:extLst>
          </p:cNvPr>
          <p:cNvSpPr/>
          <p:nvPr/>
        </p:nvSpPr>
        <p:spPr>
          <a:xfrm>
            <a:off x="3754806" y="1384267"/>
            <a:ext cx="2139881" cy="7530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_tradnl" sz="1600" b="1" dirty="0" smtClean="0">
                <a:latin typeface="+mj-lt"/>
              </a:rPr>
              <a:t>Organización del Comité </a:t>
            </a:r>
            <a:endParaRPr lang="es-ES_tradnl" sz="1600" b="1" dirty="0">
              <a:latin typeface="+mj-lt"/>
            </a:endParaRPr>
          </a:p>
        </p:txBody>
      </p:sp>
      <p:sp>
        <p:nvSpPr>
          <p:cNvPr id="2" name="Rectangle 1"/>
          <p:cNvSpPr/>
          <p:nvPr/>
        </p:nvSpPr>
        <p:spPr>
          <a:xfrm>
            <a:off x="8463264" y="2481966"/>
            <a:ext cx="2092262" cy="7575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latin typeface="+mj-lt"/>
              </a:rPr>
              <a:t>Eugenia </a:t>
            </a:r>
            <a:r>
              <a:rPr lang="en-US" sz="1400" b="1" dirty="0" err="1" smtClean="0">
                <a:latin typeface="+mj-lt"/>
              </a:rPr>
              <a:t>Tarzabachi</a:t>
            </a:r>
            <a:endParaRPr lang="en-US" sz="1400" b="1" dirty="0">
              <a:latin typeface="+mj-lt"/>
            </a:endParaRPr>
          </a:p>
        </p:txBody>
      </p:sp>
    </p:spTree>
    <p:extLst>
      <p:ext uri="{BB962C8B-B14F-4D97-AF65-F5344CB8AC3E}">
        <p14:creationId xmlns:p14="http://schemas.microsoft.com/office/powerpoint/2010/main" val="2078212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a:t>26</a:t>
            </a:r>
          </a:p>
        </p:txBody>
      </p:sp>
      <p:sp>
        <p:nvSpPr>
          <p:cNvPr id="3" name="Oval 2"/>
          <p:cNvSpPr/>
          <p:nvPr/>
        </p:nvSpPr>
        <p:spPr>
          <a:xfrm>
            <a:off x="204952" y="442953"/>
            <a:ext cx="5880538" cy="60224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839514" y="2300005"/>
            <a:ext cx="4611414" cy="2308324"/>
          </a:xfrm>
          <a:prstGeom prst="rect">
            <a:avLst/>
          </a:prstGeom>
          <a:noFill/>
        </p:spPr>
        <p:txBody>
          <a:bodyPr wrap="square" rtlCol="0">
            <a:spAutoFit/>
          </a:bodyPr>
          <a:lstStyle/>
          <a:p>
            <a:pPr algn="ctr"/>
            <a:r>
              <a:rPr lang="en-US" sz="7200" b="1" dirty="0">
                <a:solidFill>
                  <a:schemeClr val="bg1"/>
                </a:solidFill>
                <a:latin typeface="+mj-lt"/>
              </a:rPr>
              <a:t>ITEMS DE ACCIÓN</a:t>
            </a:r>
          </a:p>
        </p:txBody>
      </p:sp>
    </p:spTree>
    <p:extLst>
      <p:ext uri="{BB962C8B-B14F-4D97-AF65-F5344CB8AC3E}">
        <p14:creationId xmlns:p14="http://schemas.microsoft.com/office/powerpoint/2010/main" val="3128225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27</a:t>
            </a:r>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1346010"/>
          </a:xfrm>
          <a:prstGeom prst="rect">
            <a:avLst/>
          </a:prstGeom>
        </p:spPr>
        <p:txBody>
          <a:bodyPr/>
          <a:lstStyle/>
          <a:p>
            <a:pPr algn="ctr"/>
            <a:r>
              <a:rPr lang="es-ES_tradnl" dirty="0">
                <a:solidFill>
                  <a:schemeClr val="accent4"/>
                </a:solidFill>
              </a:rPr>
              <a:t>LA RED DE EQUIDAD EN SALUD </a:t>
            </a:r>
            <a:r>
              <a:rPr lang="es-ES_tradnl" dirty="0" smtClean="0">
                <a:solidFill>
                  <a:schemeClr val="accent4"/>
                </a:solidFill>
              </a:rPr>
              <a:t>DE </a:t>
            </a:r>
            <a:r>
              <a:rPr lang="es-ES_tradnl" dirty="0">
                <a:solidFill>
                  <a:schemeClr val="accent4"/>
                </a:solidFill>
              </a:rPr>
              <a:t>LAS AMERICAS (RESA)</a:t>
            </a:r>
          </a:p>
          <a:p>
            <a:pPr algn="ctr"/>
            <a:r>
              <a:rPr lang="es-ES_tradnl" dirty="0">
                <a:solidFill>
                  <a:schemeClr val="accent4"/>
                </a:solidFill>
              </a:rPr>
              <a:t>CARTA CONSTITUTIVA DEL COMITÉ DE INCIDENCIA Y COMUNICACIONES</a:t>
            </a:r>
          </a:p>
          <a:p>
            <a:pPr algn="ctr"/>
            <a:r>
              <a:rPr lang="es-ES_tradnl" i="1" dirty="0">
                <a:solidFill>
                  <a:schemeClr val="accent4"/>
                </a:solidFill>
              </a:rPr>
              <a:t>Materiales de Apoyo</a:t>
            </a:r>
            <a:endParaRPr lang="es-ES_tradnl" sz="2400" i="1" dirty="0">
              <a:solidFill>
                <a:schemeClr val="accent4"/>
              </a:solidFill>
            </a:endParaRPr>
          </a:p>
        </p:txBody>
      </p:sp>
      <p:sp>
        <p:nvSpPr>
          <p:cNvPr id="10" name="Down Arrow 9"/>
          <p:cNvSpPr/>
          <p:nvPr/>
        </p:nvSpPr>
        <p:spPr>
          <a:xfrm>
            <a:off x="5689270" y="1445940"/>
            <a:ext cx="599089" cy="53008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579" y="2075957"/>
            <a:ext cx="8846469" cy="4798502"/>
          </a:xfrm>
          <a:prstGeom prst="rect">
            <a:avLst/>
          </a:prstGeom>
        </p:spPr>
      </p:pic>
    </p:spTree>
    <p:extLst>
      <p:ext uri="{BB962C8B-B14F-4D97-AF65-F5344CB8AC3E}">
        <p14:creationId xmlns:p14="http://schemas.microsoft.com/office/powerpoint/2010/main" val="511997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a:t>28</a:t>
            </a:r>
          </a:p>
        </p:txBody>
      </p:sp>
      <p:sp>
        <p:nvSpPr>
          <p:cNvPr id="3" name="Oval 2"/>
          <p:cNvSpPr/>
          <p:nvPr/>
        </p:nvSpPr>
        <p:spPr>
          <a:xfrm>
            <a:off x="204952" y="442953"/>
            <a:ext cx="5880538" cy="60224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1095704" y="2300005"/>
            <a:ext cx="4099034" cy="2308324"/>
          </a:xfrm>
          <a:prstGeom prst="rect">
            <a:avLst/>
          </a:prstGeom>
          <a:noFill/>
        </p:spPr>
        <p:txBody>
          <a:bodyPr wrap="square" rtlCol="0">
            <a:spAutoFit/>
          </a:bodyPr>
          <a:lstStyle/>
          <a:p>
            <a:pPr algn="ctr"/>
            <a:r>
              <a:rPr lang="en-US" sz="7200" b="1" dirty="0">
                <a:solidFill>
                  <a:schemeClr val="bg1"/>
                </a:solidFill>
                <a:latin typeface="+mj-lt"/>
              </a:rPr>
              <a:t>ITEMS DE ACCIÓN</a:t>
            </a:r>
          </a:p>
        </p:txBody>
      </p:sp>
      <p:sp>
        <p:nvSpPr>
          <p:cNvPr id="5" name="Oval 4"/>
          <p:cNvSpPr/>
          <p:nvPr/>
        </p:nvSpPr>
        <p:spPr>
          <a:xfrm>
            <a:off x="7425558" y="208725"/>
            <a:ext cx="3436883" cy="312157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p:cNvSpPr txBox="1"/>
          <p:nvPr/>
        </p:nvSpPr>
        <p:spPr>
          <a:xfrm>
            <a:off x="7425558" y="680827"/>
            <a:ext cx="3431377" cy="2523768"/>
          </a:xfrm>
          <a:prstGeom prst="rect">
            <a:avLst/>
          </a:prstGeom>
          <a:noFill/>
        </p:spPr>
        <p:txBody>
          <a:bodyPr wrap="square" rtlCol="0">
            <a:spAutoFit/>
          </a:bodyPr>
          <a:lstStyle/>
          <a:p>
            <a:pPr algn="ctr"/>
            <a:r>
              <a:rPr lang="es-ES_tradnl" sz="2600" b="1" dirty="0" smtClean="0">
                <a:solidFill>
                  <a:schemeClr val="bg1"/>
                </a:solidFill>
              </a:rPr>
              <a:t>Revisar la Carta </a:t>
            </a:r>
            <a:r>
              <a:rPr lang="es-ES_tradnl" sz="2600" b="1" dirty="0">
                <a:solidFill>
                  <a:schemeClr val="bg1"/>
                </a:solidFill>
              </a:rPr>
              <a:t>Constitutiva del Comité de Incidencia y Comunicaciones</a:t>
            </a:r>
          </a:p>
          <a:p>
            <a:pPr algn="ctr"/>
            <a:endParaRPr lang="es-ES_tradnl" sz="2800" b="1" dirty="0">
              <a:solidFill>
                <a:schemeClr val="bg1"/>
              </a:solidFill>
            </a:endParaRPr>
          </a:p>
        </p:txBody>
      </p:sp>
      <p:sp>
        <p:nvSpPr>
          <p:cNvPr id="7" name="Right Arrow 6"/>
          <p:cNvSpPr/>
          <p:nvPr/>
        </p:nvSpPr>
        <p:spPr>
          <a:xfrm>
            <a:off x="6212694" y="1312050"/>
            <a:ext cx="1001106" cy="756745"/>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Oval 8"/>
          <p:cNvSpPr/>
          <p:nvPr/>
        </p:nvSpPr>
        <p:spPr>
          <a:xfrm>
            <a:off x="7425558" y="3452648"/>
            <a:ext cx="3431377" cy="322128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7637312" y="4370793"/>
            <a:ext cx="3007865" cy="1384995"/>
          </a:xfrm>
          <a:prstGeom prst="rect">
            <a:avLst/>
          </a:prstGeom>
          <a:noFill/>
        </p:spPr>
        <p:txBody>
          <a:bodyPr wrap="square" rtlCol="0">
            <a:spAutoFit/>
          </a:bodyPr>
          <a:lstStyle/>
          <a:p>
            <a:pPr algn="ctr"/>
            <a:r>
              <a:rPr lang="es-ES_tradnl" sz="2800" b="1" dirty="0">
                <a:solidFill>
                  <a:schemeClr val="bg1"/>
                </a:solidFill>
              </a:rPr>
              <a:t>Proporcionar Comentarios por Mie. 5/30</a:t>
            </a:r>
          </a:p>
        </p:txBody>
      </p:sp>
      <p:sp>
        <p:nvSpPr>
          <p:cNvPr id="11" name="Right Arrow 10"/>
          <p:cNvSpPr/>
          <p:nvPr/>
        </p:nvSpPr>
        <p:spPr>
          <a:xfrm>
            <a:off x="6212694" y="4869802"/>
            <a:ext cx="1001106" cy="756745"/>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02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C3133C-221C-4283-A4EC-B2CFA49E20D5}"/>
              </a:ext>
            </a:extLst>
          </p:cNvPr>
          <p:cNvSpPr>
            <a:spLocks noGrp="1"/>
          </p:cNvSpPr>
          <p:nvPr>
            <p:ph type="body" sz="quarter" idx="11"/>
          </p:nvPr>
        </p:nvSpPr>
        <p:spPr>
          <a:xfrm>
            <a:off x="6096000" y="943746"/>
            <a:ext cx="5671764" cy="397032"/>
          </a:xfrm>
        </p:spPr>
        <p:txBody>
          <a:bodyPr/>
          <a:lstStyle/>
          <a:p>
            <a:r>
              <a:rPr lang="es-ES_tradnl" dirty="0"/>
              <a:t>1. Comité de Gobernanza- Resumen</a:t>
            </a:r>
          </a:p>
        </p:txBody>
      </p:sp>
      <p:sp>
        <p:nvSpPr>
          <p:cNvPr id="4" name="Title 3">
            <a:extLst>
              <a:ext uri="{FF2B5EF4-FFF2-40B4-BE49-F238E27FC236}">
                <a16:creationId xmlns:a16="http://schemas.microsoft.com/office/drawing/2014/main" id="{6167628D-1F78-4391-BC92-88D424574CE7}"/>
              </a:ext>
            </a:extLst>
          </p:cNvPr>
          <p:cNvSpPr>
            <a:spLocks noGrp="1"/>
          </p:cNvSpPr>
          <p:nvPr>
            <p:ph type="title"/>
          </p:nvPr>
        </p:nvSpPr>
        <p:spPr>
          <a:xfrm>
            <a:off x="187214" y="2725436"/>
            <a:ext cx="4083304" cy="914096"/>
          </a:xfrm>
        </p:spPr>
        <p:txBody>
          <a:bodyPr/>
          <a:lstStyle/>
          <a:p>
            <a:r>
              <a:rPr lang="es-ES_tradnl" b="1" dirty="0" smtClean="0">
                <a:solidFill>
                  <a:schemeClr val="accent4"/>
                </a:solidFill>
              </a:rPr>
              <a:t>Puntos de Agenda</a:t>
            </a:r>
            <a:endParaRPr lang="es-ES_tradnl" dirty="0"/>
          </a:p>
        </p:txBody>
      </p:sp>
      <p:sp>
        <p:nvSpPr>
          <p:cNvPr id="5" name="Text Placeholder 4">
            <a:extLst>
              <a:ext uri="{FF2B5EF4-FFF2-40B4-BE49-F238E27FC236}">
                <a16:creationId xmlns:a16="http://schemas.microsoft.com/office/drawing/2014/main" id="{79BE9134-C13B-4C27-B948-3E504168C183}"/>
              </a:ext>
            </a:extLst>
          </p:cNvPr>
          <p:cNvSpPr>
            <a:spLocks noGrp="1"/>
          </p:cNvSpPr>
          <p:nvPr>
            <p:ph type="body" sz="quarter" idx="12"/>
          </p:nvPr>
        </p:nvSpPr>
        <p:spPr>
          <a:xfrm>
            <a:off x="6096000" y="3403323"/>
            <a:ext cx="5671764" cy="701731"/>
          </a:xfrm>
        </p:spPr>
        <p:txBody>
          <a:bodyPr/>
          <a:lstStyle/>
          <a:p>
            <a:r>
              <a:rPr lang="es-ES_tradnl" dirty="0"/>
              <a:t>3. Las áreas prioritarias para el Comité de Gobernanza</a:t>
            </a:r>
          </a:p>
        </p:txBody>
      </p:sp>
      <p:sp>
        <p:nvSpPr>
          <p:cNvPr id="6" name="Text Placeholder 5">
            <a:extLst>
              <a:ext uri="{FF2B5EF4-FFF2-40B4-BE49-F238E27FC236}">
                <a16:creationId xmlns:a16="http://schemas.microsoft.com/office/drawing/2014/main" id="{E50E2247-FCE9-4EF4-A18E-4358508A4B4E}"/>
              </a:ext>
            </a:extLst>
          </p:cNvPr>
          <p:cNvSpPr>
            <a:spLocks noGrp="1"/>
          </p:cNvSpPr>
          <p:nvPr>
            <p:ph type="body" sz="quarter" idx="13"/>
          </p:nvPr>
        </p:nvSpPr>
        <p:spPr>
          <a:xfrm>
            <a:off x="6096000" y="1926120"/>
            <a:ext cx="5671764" cy="701731"/>
          </a:xfrm>
        </p:spPr>
        <p:txBody>
          <a:bodyPr/>
          <a:lstStyle/>
          <a:p>
            <a:r>
              <a:rPr lang="es-ES_tradnl" dirty="0"/>
              <a:t>2. Comité  de Incidencia y Comunicaciones – Resumen, nombre y nuevos líderes</a:t>
            </a:r>
          </a:p>
        </p:txBody>
      </p:sp>
      <p:sp>
        <p:nvSpPr>
          <p:cNvPr id="7" name="Slide Number Placeholder 6">
            <a:extLst>
              <a:ext uri="{FF2B5EF4-FFF2-40B4-BE49-F238E27FC236}">
                <a16:creationId xmlns:a16="http://schemas.microsoft.com/office/drawing/2014/main" id="{89861571-A790-4667-8DB7-EA796DDAC69A}"/>
              </a:ext>
            </a:extLst>
          </p:cNvPr>
          <p:cNvSpPr>
            <a:spLocks noGrp="1"/>
          </p:cNvSpPr>
          <p:nvPr>
            <p:ph type="sldNum" sz="quarter" idx="4"/>
          </p:nvPr>
        </p:nvSpPr>
        <p:spPr/>
        <p:txBody>
          <a:bodyPr/>
          <a:lstStyle/>
          <a:p>
            <a:r>
              <a:rPr lang="en-US"/>
              <a:t>2</a:t>
            </a:r>
          </a:p>
        </p:txBody>
      </p:sp>
      <p:sp>
        <p:nvSpPr>
          <p:cNvPr id="10" name="Arrow: Striped Right 9">
            <a:extLst>
              <a:ext uri="{FF2B5EF4-FFF2-40B4-BE49-F238E27FC236}">
                <a16:creationId xmlns:a16="http://schemas.microsoft.com/office/drawing/2014/main" id="{51278A9B-76B6-4196-B75E-1358FC5DDBDF}"/>
              </a:ext>
            </a:extLst>
          </p:cNvPr>
          <p:cNvSpPr/>
          <p:nvPr/>
        </p:nvSpPr>
        <p:spPr>
          <a:xfrm>
            <a:off x="4270518" y="2097844"/>
            <a:ext cx="1546698" cy="2169280"/>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ext Placeholder 5">
            <a:extLst>
              <a:ext uri="{FF2B5EF4-FFF2-40B4-BE49-F238E27FC236}">
                <a16:creationId xmlns:a16="http://schemas.microsoft.com/office/drawing/2014/main" id="{1DEBEB3A-AB11-40C4-9A24-C30893B661EE}"/>
              </a:ext>
            </a:extLst>
          </p:cNvPr>
          <p:cNvSpPr txBox="1">
            <a:spLocks/>
          </p:cNvSpPr>
          <p:nvPr/>
        </p:nvSpPr>
        <p:spPr>
          <a:xfrm>
            <a:off x="6096000" y="4745614"/>
            <a:ext cx="5671764" cy="3970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gradFill>
                  <a:gsLst>
                    <a:gs pos="15000">
                      <a:schemeClr val="bg1"/>
                    </a:gs>
                    <a:gs pos="47000">
                      <a:schemeClr val="bg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5000">
                      <a:schemeClr val="bg1"/>
                    </a:gs>
                    <a:gs pos="47000">
                      <a:schemeClr val="bg1"/>
                    </a:gs>
                  </a:gsLst>
                  <a:lin ang="5400000" scaled="1"/>
                </a:gra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1800" b="1" kern="1200">
                <a:gradFill>
                  <a:gsLst>
                    <a:gs pos="15000">
                      <a:schemeClr val="bg1"/>
                    </a:gs>
                    <a:gs pos="47000">
                      <a:schemeClr val="bg1"/>
                    </a:gs>
                  </a:gsLst>
                  <a:lin ang="5400000" scaled="1"/>
                </a:gra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 Oportunidades para el compromiso</a:t>
            </a:r>
          </a:p>
        </p:txBody>
      </p:sp>
    </p:spTree>
    <p:extLst>
      <p:ext uri="{BB962C8B-B14F-4D97-AF65-F5344CB8AC3E}">
        <p14:creationId xmlns:p14="http://schemas.microsoft.com/office/powerpoint/2010/main" val="1106172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448777" y="2622126"/>
            <a:ext cx="5208335" cy="1144929"/>
          </a:xfrm>
        </p:spPr>
        <p:txBody>
          <a:bodyPr/>
          <a:lstStyle/>
          <a:p>
            <a:r>
              <a:rPr lang="en-US" sz="7200" dirty="0" smtClean="0"/>
              <a:t>AVANCE 2</a:t>
            </a:r>
            <a:endParaRPr lang="en-US" sz="7200" dirty="0"/>
          </a:p>
        </p:txBody>
      </p:sp>
      <p:sp>
        <p:nvSpPr>
          <p:cNvPr id="7" name="Slide Number Placeholder 6"/>
          <p:cNvSpPr>
            <a:spLocks noGrp="1"/>
          </p:cNvSpPr>
          <p:nvPr>
            <p:ph type="sldNum" sz="quarter" idx="4294967295"/>
          </p:nvPr>
        </p:nvSpPr>
        <p:spPr>
          <a:xfrm>
            <a:off x="11668125" y="6484938"/>
            <a:ext cx="523875" cy="365125"/>
          </a:xfrm>
        </p:spPr>
        <p:txBody>
          <a:bodyPr/>
          <a:lstStyle/>
          <a:p>
            <a:r>
              <a:rPr lang="en-US"/>
              <a:t>29</a:t>
            </a:r>
          </a:p>
        </p:txBody>
      </p:sp>
    </p:spTree>
    <p:extLst>
      <p:ext uri="{BB962C8B-B14F-4D97-AF65-F5344CB8AC3E}">
        <p14:creationId xmlns:p14="http://schemas.microsoft.com/office/powerpoint/2010/main" val="1608096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E5FCA-4AA2-4503-8E36-482C2A1B945A}"/>
              </a:ext>
            </a:extLst>
          </p:cNvPr>
          <p:cNvSpPr>
            <a:spLocks noGrp="1"/>
          </p:cNvSpPr>
          <p:nvPr>
            <p:ph type="body" sz="quarter" idx="10"/>
          </p:nvPr>
        </p:nvSpPr>
        <p:spPr>
          <a:xfrm>
            <a:off x="304800" y="2472751"/>
            <a:ext cx="4503683" cy="4905958"/>
          </a:xfrm>
        </p:spPr>
        <p:txBody>
          <a:bodyPr/>
          <a:lstStyle/>
          <a:p>
            <a:pPr marL="457200" lvl="0" indent="-457200">
              <a:buClr>
                <a:schemeClr val="accent3"/>
              </a:buClr>
              <a:buFont typeface="+mj-lt"/>
              <a:buAutoNum type="arabicPeriod"/>
            </a:pPr>
            <a:r>
              <a:rPr lang="es-ES_tradnl" sz="2400" b="1">
                <a:solidFill>
                  <a:schemeClr val="accent3"/>
                </a:solidFill>
              </a:rPr>
              <a:t>Organizativo Estructura, Patrones de Liderazgo, y Diseño de Sistemas </a:t>
            </a:r>
          </a:p>
          <a:p>
            <a:pPr marL="457200" lvl="0" indent="-457200">
              <a:buClr>
                <a:schemeClr val="accent4"/>
              </a:buClr>
              <a:buFont typeface="+mj-lt"/>
              <a:buAutoNum type="arabicPeriod"/>
            </a:pPr>
            <a:r>
              <a:rPr lang="es-ES_tradnl" sz="2400" b="1">
                <a:solidFill>
                  <a:schemeClr val="accent4"/>
                </a:solidFill>
              </a:rPr>
              <a:t>Definición de Membresia, Criterios y Condiciones</a:t>
            </a:r>
          </a:p>
          <a:p>
            <a:pPr marL="457200" lvl="0" indent="-457200">
              <a:buClr>
                <a:schemeClr val="accent4"/>
              </a:buClr>
              <a:buFont typeface="+mj-lt"/>
              <a:buAutoNum type="arabicPeriod"/>
            </a:pPr>
            <a:r>
              <a:rPr lang="es-ES_tradnl" sz="2400" b="1">
                <a:solidFill>
                  <a:schemeClr val="accent4"/>
                </a:solidFill>
              </a:rPr>
              <a:t>Políticas y Procedimientos</a:t>
            </a:r>
          </a:p>
          <a:p>
            <a:pPr marL="457200" lvl="0" indent="-457200">
              <a:buClr>
                <a:schemeClr val="accent4"/>
              </a:buClr>
              <a:buFont typeface="+mj-lt"/>
              <a:buAutoNum type="arabicPeriod"/>
            </a:pPr>
            <a:r>
              <a:rPr lang="es-ES_tradnl" sz="2400" b="1">
                <a:solidFill>
                  <a:schemeClr val="accent4"/>
                </a:solidFill>
              </a:rPr>
              <a:t>Plan Estratégico</a:t>
            </a:r>
          </a:p>
          <a:p>
            <a:pPr marL="457200" lvl="0" indent="-457200">
              <a:buClr>
                <a:schemeClr val="accent4"/>
              </a:buClr>
              <a:buFont typeface="+mj-lt"/>
              <a:buAutoNum type="arabicPeriod"/>
            </a:pPr>
            <a:r>
              <a:rPr lang="es-ES_tradnl" sz="2400" b="1">
                <a:solidFill>
                  <a:schemeClr val="accent4"/>
                </a:solidFill>
              </a:rPr>
              <a:t>Plan para la Evaluación Continua del Rendimiento de la Red y el Progreso hacia las Metas y Objetivos</a:t>
            </a:r>
          </a:p>
          <a:p>
            <a:endParaRPr lang="es-ES_tradnl" b="1"/>
          </a:p>
        </p:txBody>
      </p:sp>
      <p:sp>
        <p:nvSpPr>
          <p:cNvPr id="3" name="Text Placeholder 2">
            <a:extLst>
              <a:ext uri="{FF2B5EF4-FFF2-40B4-BE49-F238E27FC236}">
                <a16:creationId xmlns:a16="http://schemas.microsoft.com/office/drawing/2014/main" id="{EE2C6DF5-0655-4BA3-8B62-36ACC1B91873}"/>
              </a:ext>
            </a:extLst>
          </p:cNvPr>
          <p:cNvSpPr>
            <a:spLocks noGrp="1"/>
          </p:cNvSpPr>
          <p:nvPr>
            <p:ph type="body" sz="quarter" idx="11"/>
          </p:nvPr>
        </p:nvSpPr>
        <p:spPr>
          <a:xfrm>
            <a:off x="6096000" y="419100"/>
            <a:ext cx="5671764" cy="2225225"/>
          </a:xfrm>
        </p:spPr>
        <p:txBody>
          <a:bodyPr/>
          <a:lstStyle/>
          <a:p>
            <a:r>
              <a:rPr lang="es-ES_tradnl">
                <a:solidFill>
                  <a:schemeClr val="accent3"/>
                </a:solidFill>
              </a:rPr>
              <a:t>Estructura Organizativa</a:t>
            </a:r>
            <a:r>
              <a:rPr lang="es-ES_tradnl"/>
              <a:t>: </a:t>
            </a:r>
            <a:r>
              <a:rPr lang="es-ES_tradnl" b="0"/>
              <a:t>Definir las características de la red, la división del trabajo, la toma de decisiones, normas, procedimientos, cultura, derechos/ obligaciones, privilegios/ responsabilidades, los valores, las normas, la gente, estructura, objetivos, metas, y la declaración de la misión derechos.</a:t>
            </a:r>
            <a:endParaRPr lang="es-ES_tradnl"/>
          </a:p>
        </p:txBody>
      </p:sp>
      <p:sp>
        <p:nvSpPr>
          <p:cNvPr id="4" name="Slide Number Placeholder 3">
            <a:extLst>
              <a:ext uri="{FF2B5EF4-FFF2-40B4-BE49-F238E27FC236}">
                <a16:creationId xmlns:a16="http://schemas.microsoft.com/office/drawing/2014/main" id="{2640386F-B463-4DE7-842F-4A688764B569}"/>
              </a:ext>
            </a:extLst>
          </p:cNvPr>
          <p:cNvSpPr>
            <a:spLocks noGrp="1"/>
          </p:cNvSpPr>
          <p:nvPr>
            <p:ph type="sldNum" sz="quarter" idx="4"/>
          </p:nvPr>
        </p:nvSpPr>
        <p:spPr/>
        <p:txBody>
          <a:bodyPr/>
          <a:lstStyle/>
          <a:p>
            <a:r>
              <a:rPr lang="en-US"/>
              <a:t>30</a:t>
            </a:r>
          </a:p>
        </p:txBody>
      </p:sp>
      <p:sp>
        <p:nvSpPr>
          <p:cNvPr id="5" name="Title 4">
            <a:extLst>
              <a:ext uri="{FF2B5EF4-FFF2-40B4-BE49-F238E27FC236}">
                <a16:creationId xmlns:a16="http://schemas.microsoft.com/office/drawing/2014/main" id="{95F0DE3A-FD81-4E7D-BF9D-6A3A68D74159}"/>
              </a:ext>
            </a:extLst>
          </p:cNvPr>
          <p:cNvSpPr>
            <a:spLocks noGrp="1"/>
          </p:cNvSpPr>
          <p:nvPr>
            <p:ph type="title"/>
          </p:nvPr>
        </p:nvSpPr>
        <p:spPr>
          <a:xfrm>
            <a:off x="555244" y="0"/>
            <a:ext cx="4083304" cy="1357295"/>
          </a:xfrm>
        </p:spPr>
        <p:txBody>
          <a:bodyPr/>
          <a:lstStyle/>
          <a:p>
            <a:pPr algn="ctr"/>
            <a:r>
              <a:rPr lang="en-US" b="1" dirty="0"/>
              <a:t>AREAS PRIORITARIAS DE GOBERNANZA</a:t>
            </a:r>
          </a:p>
        </p:txBody>
      </p:sp>
      <p:sp>
        <p:nvSpPr>
          <p:cNvPr id="6" name="Text Placeholder 5">
            <a:extLst>
              <a:ext uri="{FF2B5EF4-FFF2-40B4-BE49-F238E27FC236}">
                <a16:creationId xmlns:a16="http://schemas.microsoft.com/office/drawing/2014/main" id="{ACAFF443-8BE4-4426-AD7D-5901098E37ED}"/>
              </a:ext>
            </a:extLst>
          </p:cNvPr>
          <p:cNvSpPr>
            <a:spLocks noGrp="1"/>
          </p:cNvSpPr>
          <p:nvPr>
            <p:ph type="body" sz="quarter" idx="12"/>
          </p:nvPr>
        </p:nvSpPr>
        <p:spPr>
          <a:xfrm>
            <a:off x="6108315" y="2972913"/>
            <a:ext cx="5671764" cy="1744067"/>
          </a:xfrm>
        </p:spPr>
        <p:txBody>
          <a:bodyPr/>
          <a:lstStyle/>
          <a:p>
            <a:r>
              <a:rPr lang="es-ES_tradnl">
                <a:solidFill>
                  <a:schemeClr val="accent3"/>
                </a:solidFill>
              </a:rPr>
              <a:t>Los Patrones de Liderazgo</a:t>
            </a:r>
            <a:r>
              <a:rPr lang="es-ES_tradnl"/>
              <a:t>: </a:t>
            </a:r>
            <a:r>
              <a:rPr lang="es-ES_tradnl" b="0"/>
              <a:t>Patrones de comportamiento que adoptan un líder para influir en el comportamiento de sus miembros del comité.</a:t>
            </a:r>
          </a:p>
          <a:p>
            <a:endParaRPr lang="es-ES_tradnl"/>
          </a:p>
        </p:txBody>
      </p:sp>
      <p:sp>
        <p:nvSpPr>
          <p:cNvPr id="7" name="Text Placeholder 6">
            <a:extLst>
              <a:ext uri="{FF2B5EF4-FFF2-40B4-BE49-F238E27FC236}">
                <a16:creationId xmlns:a16="http://schemas.microsoft.com/office/drawing/2014/main" id="{41C62DD1-BFE8-4004-A92C-BCFFAD306F18}"/>
              </a:ext>
            </a:extLst>
          </p:cNvPr>
          <p:cNvSpPr>
            <a:spLocks noGrp="1"/>
          </p:cNvSpPr>
          <p:nvPr>
            <p:ph type="body" sz="quarter" idx="13"/>
          </p:nvPr>
        </p:nvSpPr>
        <p:spPr>
          <a:xfrm>
            <a:off x="6215436" y="4740870"/>
            <a:ext cx="5671764" cy="1920526"/>
          </a:xfrm>
        </p:spPr>
        <p:txBody>
          <a:bodyPr/>
          <a:lstStyle/>
          <a:p>
            <a:r>
              <a:rPr lang="es-ES_tradnl">
                <a:solidFill>
                  <a:schemeClr val="accent3"/>
                </a:solidFill>
              </a:rPr>
              <a:t>Diseño de Sistemas</a:t>
            </a:r>
            <a:r>
              <a:rPr lang="es-ES_tradnl"/>
              <a:t>: </a:t>
            </a:r>
            <a:r>
              <a:rPr lang="es-ES_tradnl" b="0"/>
              <a:t>Enfoque sistémico para el diseño de un sistema (de abajo hacia arriba contra el enfoque de arriba hacia abajo) en el que se tienen en cuenta todas las variables relacionadas del sistema que necesita ser creado.</a:t>
            </a:r>
            <a:endParaRPr lang="es-ES_tradnl"/>
          </a:p>
        </p:txBody>
      </p:sp>
      <p:cxnSp>
        <p:nvCxnSpPr>
          <p:cNvPr id="9" name="Straight Arrow Connector 8"/>
          <p:cNvCxnSpPr/>
          <p:nvPr/>
        </p:nvCxnSpPr>
        <p:spPr>
          <a:xfrm flipV="1">
            <a:off x="4130566" y="709448"/>
            <a:ext cx="1844565" cy="218652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a:off x="4130566" y="2895970"/>
            <a:ext cx="1977749" cy="22560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a:off x="4130566" y="2900855"/>
            <a:ext cx="1965434" cy="203259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959250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E5FCA-4AA2-4503-8E36-482C2A1B945A}"/>
              </a:ext>
            </a:extLst>
          </p:cNvPr>
          <p:cNvSpPr>
            <a:spLocks noGrp="1"/>
          </p:cNvSpPr>
          <p:nvPr>
            <p:ph type="body" sz="quarter" idx="10"/>
          </p:nvPr>
        </p:nvSpPr>
        <p:spPr>
          <a:xfrm>
            <a:off x="233671" y="3450213"/>
            <a:ext cx="3494690" cy="1742015"/>
          </a:xfrm>
        </p:spPr>
        <p:txBody>
          <a:bodyPr/>
          <a:lstStyle/>
          <a:p>
            <a:pPr lvl="0" algn="ctr">
              <a:buClr>
                <a:schemeClr val="accent3"/>
              </a:buClr>
            </a:pPr>
            <a:r>
              <a:rPr lang="es-ES_tradnl" sz="4000" b="1">
                <a:solidFill>
                  <a:schemeClr val="accent3"/>
                </a:solidFill>
              </a:rPr>
              <a:t>Estructura Organizativa</a:t>
            </a:r>
            <a:endParaRPr lang="es-ES_tradnl" sz="4000" b="1" strike="sngStrike">
              <a:solidFill>
                <a:schemeClr val="accent3"/>
              </a:solidFill>
            </a:endParaRPr>
          </a:p>
          <a:p>
            <a:endParaRPr lang="es-ES_tradnl" b="1"/>
          </a:p>
        </p:txBody>
      </p:sp>
      <p:sp>
        <p:nvSpPr>
          <p:cNvPr id="3" name="Text Placeholder 2">
            <a:extLst>
              <a:ext uri="{FF2B5EF4-FFF2-40B4-BE49-F238E27FC236}">
                <a16:creationId xmlns:a16="http://schemas.microsoft.com/office/drawing/2014/main" id="{EE2C6DF5-0655-4BA3-8B62-36ACC1B91873}"/>
              </a:ext>
            </a:extLst>
          </p:cNvPr>
          <p:cNvSpPr>
            <a:spLocks noGrp="1"/>
          </p:cNvSpPr>
          <p:nvPr>
            <p:ph type="body" sz="quarter" idx="11"/>
          </p:nvPr>
        </p:nvSpPr>
        <p:spPr>
          <a:xfrm>
            <a:off x="6117392" y="388961"/>
            <a:ext cx="5671764" cy="4787977"/>
          </a:xfrm>
        </p:spPr>
        <p:txBody>
          <a:bodyPr/>
          <a:lstStyle/>
          <a:p>
            <a:r>
              <a:rPr lang="es-ES_tradnl">
                <a:solidFill>
                  <a:schemeClr val="accent3"/>
                </a:solidFill>
              </a:rPr>
              <a:t>Objetivos: </a:t>
            </a:r>
            <a:r>
              <a:rPr lang="es-ES_tradnl" b="0"/>
              <a:t>	</a:t>
            </a:r>
          </a:p>
          <a:p>
            <a:pPr marL="342900" indent="-342900">
              <a:buFont typeface="Wingdings" panose="05000000000000000000" pitchFamily="2" charset="2"/>
              <a:buChar char="q"/>
            </a:pPr>
            <a:r>
              <a:rPr lang="es-ES_tradnl" sz="2000" b="0"/>
              <a:t>Entender las principales características de la red y la fijación de objetivos para guiar a la red.</a:t>
            </a:r>
          </a:p>
          <a:p>
            <a:pPr marL="342900" indent="-342900">
              <a:buFont typeface="Wingdings" panose="05000000000000000000" pitchFamily="2" charset="2"/>
              <a:buChar char="q"/>
            </a:pPr>
            <a:r>
              <a:rPr lang="es-ES_tradnl" sz="2000" b="0"/>
              <a:t>Determinar cómo se asignan las funciones y responsabilidades, controlada y coordinada por el diseño de las descripciones de puestos, a los cuales los miembros deben informar a, y cómo los flujos de información entre todos los comités y toda la red. </a:t>
            </a:r>
          </a:p>
          <a:p>
            <a:pPr marL="342900" indent="-342900">
              <a:buFont typeface="Wingdings" panose="05000000000000000000" pitchFamily="2" charset="2"/>
              <a:buChar char="q"/>
            </a:pPr>
            <a:r>
              <a:rPr lang="es-ES_tradnl" sz="2000" b="0"/>
              <a:t>Determinar la toma de decisiones y garantizar que se distribuye entre los miembros. </a:t>
            </a:r>
          </a:p>
          <a:p>
            <a:pPr marL="342900" indent="-342900">
              <a:buFont typeface="Wingdings" panose="05000000000000000000" pitchFamily="2" charset="2"/>
              <a:buChar char="q"/>
            </a:pPr>
            <a:r>
              <a:rPr lang="es-ES_tradnl" sz="2000" b="0">
                <a:solidFill>
                  <a:srgbClr val="FF0000"/>
                </a:solidFill>
              </a:rPr>
              <a:t>Como la organización se expande</a:t>
            </a:r>
            <a:r>
              <a:rPr lang="es-ES_tradnl" sz="2000" b="0"/>
              <a:t>, incluir capas adicionales de gestión, </a:t>
            </a:r>
            <a:r>
              <a:rPr lang="es-ES_tradnl" sz="2000" b="0">
                <a:solidFill>
                  <a:srgbClr val="FF0000"/>
                </a:solidFill>
              </a:rPr>
              <a:t>nuevos comités</a:t>
            </a:r>
            <a:r>
              <a:rPr lang="es-ES_tradnl" sz="2000" b="0"/>
              <a:t>, la ampliación de una o varias áreas funcionales o nombrar co-coordinadores adicionales. </a:t>
            </a:r>
          </a:p>
        </p:txBody>
      </p:sp>
      <p:sp>
        <p:nvSpPr>
          <p:cNvPr id="4" name="Slide Number Placeholder 3">
            <a:extLst>
              <a:ext uri="{FF2B5EF4-FFF2-40B4-BE49-F238E27FC236}">
                <a16:creationId xmlns:a16="http://schemas.microsoft.com/office/drawing/2014/main" id="{2640386F-B463-4DE7-842F-4A688764B569}"/>
              </a:ext>
            </a:extLst>
          </p:cNvPr>
          <p:cNvSpPr>
            <a:spLocks noGrp="1"/>
          </p:cNvSpPr>
          <p:nvPr>
            <p:ph type="sldNum" sz="quarter" idx="4"/>
          </p:nvPr>
        </p:nvSpPr>
        <p:spPr/>
        <p:txBody>
          <a:bodyPr/>
          <a:lstStyle/>
          <a:p>
            <a:r>
              <a:rPr lang="en-US"/>
              <a:t>31</a:t>
            </a:r>
          </a:p>
        </p:txBody>
      </p:sp>
      <p:sp>
        <p:nvSpPr>
          <p:cNvPr id="5" name="Title 4">
            <a:extLst>
              <a:ext uri="{FF2B5EF4-FFF2-40B4-BE49-F238E27FC236}">
                <a16:creationId xmlns:a16="http://schemas.microsoft.com/office/drawing/2014/main" id="{95F0DE3A-FD81-4E7D-BF9D-6A3A68D74159}"/>
              </a:ext>
            </a:extLst>
          </p:cNvPr>
          <p:cNvSpPr>
            <a:spLocks noGrp="1"/>
          </p:cNvSpPr>
          <p:nvPr>
            <p:ph type="title"/>
          </p:nvPr>
        </p:nvSpPr>
        <p:spPr>
          <a:xfrm>
            <a:off x="555244" y="0"/>
            <a:ext cx="4083304" cy="1357295"/>
          </a:xfrm>
        </p:spPr>
        <p:txBody>
          <a:bodyPr/>
          <a:lstStyle/>
          <a:p>
            <a:pPr algn="ctr"/>
            <a:r>
              <a:rPr lang="en-US" b="1" dirty="0"/>
              <a:t>AREAS PRIORITARIAS DE GOBERNANZA</a:t>
            </a:r>
          </a:p>
        </p:txBody>
      </p:sp>
      <p:cxnSp>
        <p:nvCxnSpPr>
          <p:cNvPr id="9" name="Straight Arrow Connector 8"/>
          <p:cNvCxnSpPr/>
          <p:nvPr/>
        </p:nvCxnSpPr>
        <p:spPr>
          <a:xfrm flipV="1">
            <a:off x="3728361" y="709449"/>
            <a:ext cx="2246770" cy="274076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02077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2C6DF5-0655-4BA3-8B62-36ACC1B91873}"/>
              </a:ext>
            </a:extLst>
          </p:cNvPr>
          <p:cNvSpPr>
            <a:spLocks noGrp="1"/>
          </p:cNvSpPr>
          <p:nvPr>
            <p:ph type="body" sz="quarter" idx="11"/>
          </p:nvPr>
        </p:nvSpPr>
        <p:spPr>
          <a:xfrm>
            <a:off x="6117392" y="388961"/>
            <a:ext cx="5671764" cy="4787977"/>
          </a:xfrm>
        </p:spPr>
        <p:txBody>
          <a:bodyPr/>
          <a:lstStyle/>
          <a:p>
            <a:r>
              <a:rPr lang="es-ES_tradnl">
                <a:solidFill>
                  <a:schemeClr val="accent3"/>
                </a:solidFill>
              </a:rPr>
              <a:t>Objetivos: </a:t>
            </a:r>
            <a:r>
              <a:rPr lang="es-ES_tradnl" b="0"/>
              <a:t>	</a:t>
            </a:r>
          </a:p>
          <a:p>
            <a:pPr marL="342900" indent="-342900">
              <a:buFont typeface="Wingdings" panose="05000000000000000000" pitchFamily="2" charset="2"/>
              <a:buChar char="q"/>
            </a:pPr>
            <a:r>
              <a:rPr lang="es-ES_tradnl" sz="2000" b="0"/>
              <a:t>Entender las principales características de la red y la fijación de objetivos para guiar a la red.</a:t>
            </a:r>
          </a:p>
          <a:p>
            <a:pPr marL="342900" indent="-342900">
              <a:buFont typeface="Wingdings" panose="05000000000000000000" pitchFamily="2" charset="2"/>
              <a:buChar char="q"/>
            </a:pPr>
            <a:r>
              <a:rPr lang="es-ES_tradnl" sz="2000" b="0"/>
              <a:t>Determinar cómo se asignan las funciones y responsabilidades, controlada y coordinada por el diseño de las descripciones de puestos, a los cuales los miembros deben informar a, y cómo los flujos de información entre todos los comités y toda la red. </a:t>
            </a:r>
          </a:p>
          <a:p>
            <a:pPr marL="342900" indent="-342900">
              <a:buFont typeface="Wingdings" panose="05000000000000000000" pitchFamily="2" charset="2"/>
              <a:buChar char="q"/>
            </a:pPr>
            <a:r>
              <a:rPr lang="es-ES_tradnl" sz="2000" b="0"/>
              <a:t>Determinar la toma de decisiones y garantizar que se distribuye entre los miembros. </a:t>
            </a:r>
          </a:p>
          <a:p>
            <a:pPr marL="342900" indent="-342900">
              <a:buFont typeface="Wingdings" panose="05000000000000000000" pitchFamily="2" charset="2"/>
              <a:buChar char="q"/>
            </a:pPr>
            <a:r>
              <a:rPr lang="es-ES_tradnl" sz="2000" b="0">
                <a:solidFill>
                  <a:srgbClr val="FF0000"/>
                </a:solidFill>
              </a:rPr>
              <a:t>Como la organización se expande</a:t>
            </a:r>
            <a:r>
              <a:rPr lang="es-ES_tradnl" sz="2000" b="0"/>
              <a:t>, incluir capas adicionales de gestión, </a:t>
            </a:r>
            <a:r>
              <a:rPr lang="es-ES_tradnl" sz="2000" b="0">
                <a:solidFill>
                  <a:srgbClr val="FF0000"/>
                </a:solidFill>
              </a:rPr>
              <a:t>nuevos comités</a:t>
            </a:r>
            <a:r>
              <a:rPr lang="es-ES_tradnl" sz="2000" b="0"/>
              <a:t>, la ampliación de una o varias áreas funcionales o nombrar co-coordinadores adicionales. </a:t>
            </a:r>
          </a:p>
        </p:txBody>
      </p:sp>
      <p:sp>
        <p:nvSpPr>
          <p:cNvPr id="4" name="Slide Number Placeholder 3">
            <a:extLst>
              <a:ext uri="{FF2B5EF4-FFF2-40B4-BE49-F238E27FC236}">
                <a16:creationId xmlns:a16="http://schemas.microsoft.com/office/drawing/2014/main" id="{2640386F-B463-4DE7-842F-4A688764B569}"/>
              </a:ext>
            </a:extLst>
          </p:cNvPr>
          <p:cNvSpPr>
            <a:spLocks noGrp="1"/>
          </p:cNvSpPr>
          <p:nvPr>
            <p:ph type="sldNum" sz="quarter" idx="4"/>
          </p:nvPr>
        </p:nvSpPr>
        <p:spPr/>
        <p:txBody>
          <a:bodyPr/>
          <a:lstStyle/>
          <a:p>
            <a:r>
              <a:rPr lang="en-US"/>
              <a:t>32</a:t>
            </a:r>
          </a:p>
        </p:txBody>
      </p:sp>
      <p:sp>
        <p:nvSpPr>
          <p:cNvPr id="5" name="Title 4">
            <a:extLst>
              <a:ext uri="{FF2B5EF4-FFF2-40B4-BE49-F238E27FC236}">
                <a16:creationId xmlns:a16="http://schemas.microsoft.com/office/drawing/2014/main" id="{95F0DE3A-FD81-4E7D-BF9D-6A3A68D74159}"/>
              </a:ext>
            </a:extLst>
          </p:cNvPr>
          <p:cNvSpPr>
            <a:spLocks noGrp="1"/>
          </p:cNvSpPr>
          <p:nvPr>
            <p:ph type="title"/>
          </p:nvPr>
        </p:nvSpPr>
        <p:spPr>
          <a:xfrm>
            <a:off x="555244" y="0"/>
            <a:ext cx="4083304" cy="1357295"/>
          </a:xfrm>
        </p:spPr>
        <p:txBody>
          <a:bodyPr/>
          <a:lstStyle/>
          <a:p>
            <a:pPr algn="ctr"/>
            <a:r>
              <a:rPr lang="en-US" b="1" dirty="0"/>
              <a:t>AREAS PRIORITARIAS DE GOBERNANZA</a:t>
            </a:r>
          </a:p>
        </p:txBody>
      </p:sp>
      <p:cxnSp>
        <p:nvCxnSpPr>
          <p:cNvPr id="9" name="Straight Arrow Connector 8"/>
          <p:cNvCxnSpPr/>
          <p:nvPr/>
        </p:nvCxnSpPr>
        <p:spPr>
          <a:xfrm flipV="1">
            <a:off x="3799491" y="709449"/>
            <a:ext cx="2175640" cy="332408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Bent-Up Arrow 13"/>
          <p:cNvSpPr/>
          <p:nvPr/>
        </p:nvSpPr>
        <p:spPr>
          <a:xfrm rot="5400000">
            <a:off x="7007770" y="5389325"/>
            <a:ext cx="438783" cy="1122006"/>
          </a:xfrm>
          <a:prstGeom prst="bentUpArrow">
            <a:avLst/>
          </a:prstGeom>
          <a:solidFill>
            <a:srgbClr val="DC59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30055" y="5591640"/>
            <a:ext cx="4114800" cy="830997"/>
          </a:xfrm>
          <a:prstGeom prst="rect">
            <a:avLst/>
          </a:prstGeom>
          <a:solidFill>
            <a:srgbClr val="B7472A"/>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400" dirty="0"/>
              <a:t>COMITÉ DE FINANZAS Y DESARROLLO</a:t>
            </a:r>
          </a:p>
        </p:txBody>
      </p:sp>
      <p:sp>
        <p:nvSpPr>
          <p:cNvPr id="10" name="Text Placeholder 1">
            <a:extLst>
              <a:ext uri="{FF2B5EF4-FFF2-40B4-BE49-F238E27FC236}">
                <a16:creationId xmlns:a16="http://schemas.microsoft.com/office/drawing/2014/main" id="{063E5FCA-4AA2-4503-8E36-482C2A1B945A}"/>
              </a:ext>
            </a:extLst>
          </p:cNvPr>
          <p:cNvSpPr>
            <a:spLocks noGrp="1"/>
          </p:cNvSpPr>
          <p:nvPr>
            <p:ph type="body" sz="quarter" idx="10"/>
          </p:nvPr>
        </p:nvSpPr>
        <p:spPr>
          <a:xfrm>
            <a:off x="233671" y="3450213"/>
            <a:ext cx="3494690" cy="1742015"/>
          </a:xfrm>
        </p:spPr>
        <p:txBody>
          <a:bodyPr/>
          <a:lstStyle/>
          <a:p>
            <a:pPr lvl="0" algn="ctr">
              <a:buClr>
                <a:schemeClr val="accent3"/>
              </a:buClr>
            </a:pPr>
            <a:r>
              <a:rPr lang="es-ES_tradnl" sz="4000" b="1">
                <a:solidFill>
                  <a:schemeClr val="accent3"/>
                </a:solidFill>
              </a:rPr>
              <a:t>Estructura Organizativa</a:t>
            </a:r>
            <a:endParaRPr lang="es-ES_tradnl" sz="4000" b="1" strike="sngStrike">
              <a:solidFill>
                <a:schemeClr val="accent3"/>
              </a:solidFill>
            </a:endParaRPr>
          </a:p>
          <a:p>
            <a:endParaRPr lang="es-ES_tradnl" b="1"/>
          </a:p>
        </p:txBody>
      </p:sp>
    </p:spTree>
    <p:extLst>
      <p:ext uri="{BB962C8B-B14F-4D97-AF65-F5344CB8AC3E}">
        <p14:creationId xmlns:p14="http://schemas.microsoft.com/office/powerpoint/2010/main" val="1555833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2C6DF5-0655-4BA3-8B62-36ACC1B91873}"/>
              </a:ext>
            </a:extLst>
          </p:cNvPr>
          <p:cNvSpPr>
            <a:spLocks noGrp="1"/>
          </p:cNvSpPr>
          <p:nvPr>
            <p:ph type="body" sz="quarter" idx="11"/>
          </p:nvPr>
        </p:nvSpPr>
        <p:spPr>
          <a:xfrm>
            <a:off x="6117392" y="388961"/>
            <a:ext cx="5671764" cy="4787977"/>
          </a:xfrm>
        </p:spPr>
        <p:txBody>
          <a:bodyPr/>
          <a:lstStyle/>
          <a:p>
            <a:r>
              <a:rPr lang="es-ES_tradnl">
                <a:solidFill>
                  <a:schemeClr val="accent3"/>
                </a:solidFill>
              </a:rPr>
              <a:t>Objetivos: </a:t>
            </a:r>
            <a:r>
              <a:rPr lang="es-ES_tradnl" b="0"/>
              <a:t>	</a:t>
            </a:r>
          </a:p>
          <a:p>
            <a:pPr marL="342900" indent="-342900">
              <a:buFont typeface="Wingdings" panose="05000000000000000000" pitchFamily="2" charset="2"/>
              <a:buChar char="q"/>
            </a:pPr>
            <a:r>
              <a:rPr lang="es-ES_tradnl" sz="2000" b="0"/>
              <a:t>Entender las principales características de la red y la fijación de objetivos para guiar a la red.</a:t>
            </a:r>
          </a:p>
          <a:p>
            <a:pPr marL="342900" indent="-342900">
              <a:buFont typeface="Wingdings" panose="05000000000000000000" pitchFamily="2" charset="2"/>
              <a:buChar char="q"/>
            </a:pPr>
            <a:r>
              <a:rPr lang="es-ES_tradnl" sz="2000" b="0"/>
              <a:t>Determinar cómo se asignan las funciones y responsabilidades, controlada y coordinada por el diseño de las descripciones de puestos, a los cuales los miembros deben informar a, y cómo los flujos de información entre todos los comités y toda la red. </a:t>
            </a:r>
          </a:p>
          <a:p>
            <a:pPr marL="342900" indent="-342900">
              <a:buFont typeface="Wingdings" panose="05000000000000000000" pitchFamily="2" charset="2"/>
              <a:buChar char="q"/>
            </a:pPr>
            <a:r>
              <a:rPr lang="es-ES_tradnl" sz="2000" b="0"/>
              <a:t>Determinar la toma de decisiones y garantizar que se distribuye entre los miembros. </a:t>
            </a:r>
          </a:p>
          <a:p>
            <a:pPr marL="342900" indent="-342900">
              <a:buFont typeface="Wingdings" panose="05000000000000000000" pitchFamily="2" charset="2"/>
              <a:buChar char="q"/>
            </a:pPr>
            <a:r>
              <a:rPr lang="es-ES_tradnl" sz="2000" b="0">
                <a:solidFill>
                  <a:srgbClr val="FF0000"/>
                </a:solidFill>
              </a:rPr>
              <a:t>Como la organización se expande</a:t>
            </a:r>
            <a:r>
              <a:rPr lang="es-ES_tradnl" sz="2000" b="0"/>
              <a:t>, incluir capas adicionales de gestión, </a:t>
            </a:r>
            <a:r>
              <a:rPr lang="es-ES_tradnl" sz="2000" b="0">
                <a:solidFill>
                  <a:srgbClr val="FF0000"/>
                </a:solidFill>
              </a:rPr>
              <a:t>nuevos comités</a:t>
            </a:r>
            <a:r>
              <a:rPr lang="es-ES_tradnl" sz="2000" b="0"/>
              <a:t>, la ampliación de una o varias áreas funcionales o nombrar co-coordinadores adicionales. </a:t>
            </a:r>
          </a:p>
        </p:txBody>
      </p:sp>
      <p:sp>
        <p:nvSpPr>
          <p:cNvPr id="4" name="Slide Number Placeholder 3">
            <a:extLst>
              <a:ext uri="{FF2B5EF4-FFF2-40B4-BE49-F238E27FC236}">
                <a16:creationId xmlns:a16="http://schemas.microsoft.com/office/drawing/2014/main" id="{2640386F-B463-4DE7-842F-4A688764B569}"/>
              </a:ext>
            </a:extLst>
          </p:cNvPr>
          <p:cNvSpPr>
            <a:spLocks noGrp="1"/>
          </p:cNvSpPr>
          <p:nvPr>
            <p:ph type="sldNum" sz="quarter" idx="4"/>
          </p:nvPr>
        </p:nvSpPr>
        <p:spPr/>
        <p:txBody>
          <a:bodyPr/>
          <a:lstStyle/>
          <a:p>
            <a:r>
              <a:rPr lang="en-US"/>
              <a:t>32</a:t>
            </a:r>
          </a:p>
        </p:txBody>
      </p:sp>
      <p:sp>
        <p:nvSpPr>
          <p:cNvPr id="5" name="Title 4">
            <a:extLst>
              <a:ext uri="{FF2B5EF4-FFF2-40B4-BE49-F238E27FC236}">
                <a16:creationId xmlns:a16="http://schemas.microsoft.com/office/drawing/2014/main" id="{95F0DE3A-FD81-4E7D-BF9D-6A3A68D74159}"/>
              </a:ext>
            </a:extLst>
          </p:cNvPr>
          <p:cNvSpPr>
            <a:spLocks noGrp="1"/>
          </p:cNvSpPr>
          <p:nvPr>
            <p:ph type="title"/>
          </p:nvPr>
        </p:nvSpPr>
        <p:spPr>
          <a:xfrm>
            <a:off x="555244" y="0"/>
            <a:ext cx="4083304" cy="1357295"/>
          </a:xfrm>
        </p:spPr>
        <p:txBody>
          <a:bodyPr/>
          <a:lstStyle/>
          <a:p>
            <a:pPr algn="ctr"/>
            <a:r>
              <a:rPr lang="en-US" b="1" dirty="0"/>
              <a:t>AREAS PRIORITARIAS DE GOBERNANZA</a:t>
            </a:r>
          </a:p>
        </p:txBody>
      </p:sp>
      <p:cxnSp>
        <p:nvCxnSpPr>
          <p:cNvPr id="9" name="Straight Arrow Connector 8"/>
          <p:cNvCxnSpPr/>
          <p:nvPr/>
        </p:nvCxnSpPr>
        <p:spPr>
          <a:xfrm flipV="1">
            <a:off x="3799491" y="709449"/>
            <a:ext cx="2175640" cy="332408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0" name="Text Placeholder 1">
            <a:extLst>
              <a:ext uri="{FF2B5EF4-FFF2-40B4-BE49-F238E27FC236}">
                <a16:creationId xmlns:a16="http://schemas.microsoft.com/office/drawing/2014/main" id="{063E5FCA-4AA2-4503-8E36-482C2A1B945A}"/>
              </a:ext>
            </a:extLst>
          </p:cNvPr>
          <p:cNvSpPr>
            <a:spLocks noGrp="1"/>
          </p:cNvSpPr>
          <p:nvPr>
            <p:ph type="body" sz="quarter" idx="10"/>
          </p:nvPr>
        </p:nvSpPr>
        <p:spPr>
          <a:xfrm>
            <a:off x="233671" y="3450213"/>
            <a:ext cx="3494690" cy="1742015"/>
          </a:xfrm>
        </p:spPr>
        <p:txBody>
          <a:bodyPr/>
          <a:lstStyle/>
          <a:p>
            <a:pPr lvl="0" algn="ctr">
              <a:buClr>
                <a:schemeClr val="accent3"/>
              </a:buClr>
            </a:pPr>
            <a:r>
              <a:rPr lang="es-ES_tradnl" sz="4000" b="1">
                <a:solidFill>
                  <a:schemeClr val="accent3"/>
                </a:solidFill>
              </a:rPr>
              <a:t>Estructura Organizativa</a:t>
            </a:r>
            <a:endParaRPr lang="es-ES_tradnl" sz="4000" b="1" strike="sngStrike">
              <a:solidFill>
                <a:schemeClr val="accent3"/>
              </a:solidFill>
            </a:endParaRPr>
          </a:p>
          <a:p>
            <a:endParaRPr lang="es-ES_tradnl" b="1"/>
          </a:p>
        </p:txBody>
      </p:sp>
      <p:sp>
        <p:nvSpPr>
          <p:cNvPr id="11" name="TextBox 10"/>
          <p:cNvSpPr txBox="1"/>
          <p:nvPr/>
        </p:nvSpPr>
        <p:spPr>
          <a:xfrm>
            <a:off x="1096261" y="5653940"/>
            <a:ext cx="4114800" cy="830997"/>
          </a:xfrm>
          <a:prstGeom prst="rect">
            <a:avLst/>
          </a:prstGeom>
          <a:solidFill>
            <a:srgbClr val="B7472A"/>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419" sz="2400" dirty="0" smtClean="0"/>
              <a:t>COMITÉ DE INVESTIGACION Y POLITICAS </a:t>
            </a:r>
            <a:endParaRPr lang="es-419" sz="2400" dirty="0"/>
          </a:p>
        </p:txBody>
      </p:sp>
      <p:sp>
        <p:nvSpPr>
          <p:cNvPr id="12" name="Bent-Up Arrow 11"/>
          <p:cNvSpPr/>
          <p:nvPr/>
        </p:nvSpPr>
        <p:spPr>
          <a:xfrm rot="10800000">
            <a:off x="4097215" y="4951385"/>
            <a:ext cx="2110240" cy="527539"/>
          </a:xfrm>
          <a:prstGeom prst="bentUpArrow">
            <a:avLst/>
          </a:prstGeom>
          <a:solidFill>
            <a:srgbClr val="DC59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188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4CEE50-E85A-4A28-8573-489CED8CE6E0}"/>
              </a:ext>
            </a:extLst>
          </p:cNvPr>
          <p:cNvSpPr>
            <a:spLocks noGrp="1"/>
          </p:cNvSpPr>
          <p:nvPr>
            <p:ph type="sldNum" sz="quarter" idx="4"/>
          </p:nvPr>
        </p:nvSpPr>
        <p:spPr/>
        <p:txBody>
          <a:bodyPr/>
          <a:lstStyle/>
          <a:p>
            <a:r>
              <a:rPr lang="en-US"/>
              <a:t>33</a:t>
            </a:r>
          </a:p>
        </p:txBody>
      </p:sp>
      <p:sp>
        <p:nvSpPr>
          <p:cNvPr id="5" name="Title 4">
            <a:extLst>
              <a:ext uri="{FF2B5EF4-FFF2-40B4-BE49-F238E27FC236}">
                <a16:creationId xmlns:a16="http://schemas.microsoft.com/office/drawing/2014/main" id="{9F341150-6814-4D5A-A8EB-5DE284F72C33}"/>
              </a:ext>
            </a:extLst>
          </p:cNvPr>
          <p:cNvSpPr>
            <a:spLocks noGrp="1"/>
          </p:cNvSpPr>
          <p:nvPr>
            <p:ph type="title"/>
          </p:nvPr>
        </p:nvSpPr>
        <p:spPr>
          <a:xfrm>
            <a:off x="601003" y="0"/>
            <a:ext cx="3662312" cy="1800493"/>
          </a:xfrm>
        </p:spPr>
        <p:txBody>
          <a:bodyPr/>
          <a:lstStyle/>
          <a:p>
            <a:pPr algn="ctr"/>
            <a:r>
              <a:rPr lang="en-US" b="1" dirty="0"/>
              <a:t>ESTRUCTURA ORGANIZATIVA:</a:t>
            </a:r>
            <a:br>
              <a:rPr lang="en-US" b="1" dirty="0"/>
            </a:br>
            <a:r>
              <a:rPr lang="en-US" b="1" dirty="0"/>
              <a:t>Nuevo Comité</a:t>
            </a:r>
          </a:p>
        </p:txBody>
      </p:sp>
      <p:sp>
        <p:nvSpPr>
          <p:cNvPr id="9" name="Text Placeholder 6">
            <a:extLst>
              <a:ext uri="{FF2B5EF4-FFF2-40B4-BE49-F238E27FC236}">
                <a16:creationId xmlns:a16="http://schemas.microsoft.com/office/drawing/2014/main" id="{3F92C8C5-C39C-4A95-A554-D147E9DF69D2}"/>
              </a:ext>
            </a:extLst>
          </p:cNvPr>
          <p:cNvSpPr>
            <a:spLocks noGrp="1"/>
          </p:cNvSpPr>
          <p:nvPr>
            <p:ph type="body" sz="quarter" idx="13"/>
          </p:nvPr>
        </p:nvSpPr>
        <p:spPr>
          <a:xfrm>
            <a:off x="601003" y="2556416"/>
            <a:ext cx="5477833" cy="1829317"/>
          </a:xfrm>
        </p:spPr>
        <p:txBody>
          <a:bodyPr/>
          <a:lstStyle/>
          <a:p>
            <a:r>
              <a:rPr lang="en-US" sz="2000" dirty="0">
                <a:solidFill>
                  <a:schemeClr val="accent4"/>
                </a:solidFill>
              </a:rPr>
              <a:t>FINANCIAR </a:t>
            </a:r>
            <a:r>
              <a:rPr lang="en-US" sz="2000" dirty="0" smtClean="0">
                <a:solidFill>
                  <a:schemeClr val="accent4"/>
                </a:solidFill>
              </a:rPr>
              <a:t>Y </a:t>
            </a:r>
            <a:r>
              <a:rPr lang="en-US" sz="2000" dirty="0">
                <a:solidFill>
                  <a:schemeClr val="accent4"/>
                </a:solidFill>
              </a:rPr>
              <a:t>DESARROLLO</a:t>
            </a:r>
          </a:p>
          <a:p>
            <a:pPr marL="571500" indent="-571500">
              <a:buFont typeface="Arial" panose="020B0604020202020204" pitchFamily="34" charset="0"/>
              <a:buChar char="•"/>
            </a:pPr>
            <a:r>
              <a:rPr lang="en-US" sz="2000" b="0" dirty="0">
                <a:solidFill>
                  <a:schemeClr val="accent5"/>
                </a:solidFill>
              </a:rPr>
              <a:t>Asegurar y gestión de los recursos financieros</a:t>
            </a:r>
          </a:p>
          <a:p>
            <a:pPr marL="571500" indent="-571500">
              <a:buFont typeface="Arial" panose="020B0604020202020204" pitchFamily="34" charset="0"/>
              <a:buChar char="•"/>
            </a:pPr>
            <a:r>
              <a:rPr lang="en-US" sz="2000" b="0" dirty="0">
                <a:solidFill>
                  <a:schemeClr val="accent5"/>
                </a:solidFill>
              </a:rPr>
              <a:t>Desarrollo de un plan de sostenibilidad financiera</a:t>
            </a:r>
          </a:p>
          <a:p>
            <a:endParaRPr lang="en-US" sz="2000" b="0" dirty="0">
              <a:solidFill>
                <a:schemeClr val="accent5"/>
              </a:solidFill>
            </a:endParaRPr>
          </a:p>
          <a:p>
            <a:endParaRPr lang="en-US" b="0" dirty="0">
              <a:solidFill>
                <a:schemeClr val="accent5"/>
              </a:solidFill>
            </a:endParaRPr>
          </a:p>
        </p:txBody>
      </p:sp>
      <p:sp>
        <p:nvSpPr>
          <p:cNvPr id="2" name="Text Placeholder 1"/>
          <p:cNvSpPr>
            <a:spLocks noGrp="1"/>
          </p:cNvSpPr>
          <p:nvPr>
            <p:ph type="body" sz="quarter" idx="13"/>
          </p:nvPr>
        </p:nvSpPr>
        <p:spPr>
          <a:xfrm>
            <a:off x="6078836" y="498151"/>
            <a:ext cx="5671764" cy="701731"/>
          </a:xfrm>
        </p:spPr>
        <p:txBody>
          <a:bodyPr/>
          <a:lstStyle/>
          <a:p>
            <a:r>
              <a:rPr lang="en-US" dirty="0"/>
              <a:t>1) </a:t>
            </a:r>
            <a:r>
              <a:rPr lang="en-US" dirty="0" smtClean="0"/>
              <a:t>¿</a:t>
            </a:r>
            <a:r>
              <a:rPr lang="es-419" dirty="0" smtClean="0"/>
              <a:t>Quiénes desean ser </a:t>
            </a:r>
            <a:r>
              <a:rPr lang="en-US" dirty="0" smtClean="0"/>
              <a:t>parte de</a:t>
            </a:r>
            <a:r>
              <a:rPr lang="es-419" dirty="0" smtClean="0"/>
              <a:t> cada Comité?</a:t>
            </a:r>
            <a:endParaRPr lang="es-419" dirty="0"/>
          </a:p>
        </p:txBody>
      </p:sp>
      <p:sp>
        <p:nvSpPr>
          <p:cNvPr id="3" name="Rectangle 2"/>
          <p:cNvSpPr/>
          <p:nvPr/>
        </p:nvSpPr>
        <p:spPr>
          <a:xfrm>
            <a:off x="601003" y="4818937"/>
            <a:ext cx="5477833" cy="1938992"/>
          </a:xfrm>
          <a:prstGeom prst="rect">
            <a:avLst/>
          </a:prstGeom>
        </p:spPr>
        <p:txBody>
          <a:bodyPr wrap="square">
            <a:spAutoFit/>
          </a:bodyPr>
          <a:lstStyle/>
          <a:p>
            <a:r>
              <a:rPr lang="en-US" sz="2000" b="1" dirty="0" smtClean="0">
                <a:solidFill>
                  <a:schemeClr val="accent4"/>
                </a:solidFill>
              </a:rPr>
              <a:t>INVESTIGACIÓN Y POL</a:t>
            </a:r>
            <a:r>
              <a:rPr lang="en-US" sz="2000" b="1" dirty="0" smtClean="0">
                <a:solidFill>
                  <a:schemeClr val="accent4"/>
                </a:solidFill>
                <a:latin typeface="Calibri" panose="020F0502020204030204" pitchFamily="34" charset="0"/>
              </a:rPr>
              <a:t>Í</a:t>
            </a:r>
            <a:r>
              <a:rPr lang="en-US" sz="2000" b="1" dirty="0" smtClean="0">
                <a:solidFill>
                  <a:schemeClr val="accent4"/>
                </a:solidFill>
              </a:rPr>
              <a:t>TICAS</a:t>
            </a:r>
          </a:p>
          <a:p>
            <a:endParaRPr lang="en-US" sz="2000" b="1" dirty="0">
              <a:solidFill>
                <a:schemeClr val="accent4"/>
              </a:solidFill>
            </a:endParaRPr>
          </a:p>
          <a:p>
            <a:pPr marL="571500" indent="-571500">
              <a:buFont typeface="Arial" panose="020B0604020202020204" pitchFamily="34" charset="0"/>
              <a:buChar char="•"/>
            </a:pPr>
            <a:r>
              <a:rPr lang="es-419" sz="2000" dirty="0" smtClean="0">
                <a:solidFill>
                  <a:schemeClr val="accent5"/>
                </a:solidFill>
              </a:rPr>
              <a:t>El apoyo a la OPS Comisión </a:t>
            </a:r>
          </a:p>
          <a:p>
            <a:endParaRPr lang="es-419" sz="2000" dirty="0" smtClean="0">
              <a:solidFill>
                <a:schemeClr val="accent5"/>
              </a:solidFill>
            </a:endParaRPr>
          </a:p>
          <a:p>
            <a:pPr marL="571500" indent="-571500">
              <a:buFont typeface="Arial" panose="020B0604020202020204" pitchFamily="34" charset="0"/>
              <a:buChar char="•"/>
            </a:pPr>
            <a:r>
              <a:rPr lang="es-419" sz="2000" dirty="0" smtClean="0">
                <a:solidFill>
                  <a:schemeClr val="accent5"/>
                </a:solidFill>
              </a:rPr>
              <a:t>Planificación, implementación y evaluación</a:t>
            </a:r>
            <a:endParaRPr lang="es-419" sz="2000" dirty="0">
              <a:solidFill>
                <a:schemeClr val="accent5"/>
              </a:solidFill>
            </a:endParaRPr>
          </a:p>
        </p:txBody>
      </p:sp>
    </p:spTree>
    <p:extLst>
      <p:ext uri="{BB962C8B-B14F-4D97-AF65-F5344CB8AC3E}">
        <p14:creationId xmlns:p14="http://schemas.microsoft.com/office/powerpoint/2010/main" val="2889802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34</a:t>
            </a:r>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1806648"/>
          </a:xfrm>
          <a:prstGeom prst="rect">
            <a:avLst/>
          </a:prstGeom>
        </p:spPr>
        <p:txBody>
          <a:bodyPr/>
          <a:lstStyle/>
          <a:p>
            <a:pPr algn="ctr"/>
            <a:r>
              <a:rPr lang="es-ES_tradnl" dirty="0">
                <a:solidFill>
                  <a:schemeClr val="accent4"/>
                </a:solidFill>
              </a:rPr>
              <a:t>LA RED DE EQUIDAD EN SALUD </a:t>
            </a:r>
            <a:r>
              <a:rPr lang="es-ES_tradnl" dirty="0" smtClean="0">
                <a:solidFill>
                  <a:schemeClr val="accent4"/>
                </a:solidFill>
              </a:rPr>
              <a:t>DE </a:t>
            </a:r>
            <a:r>
              <a:rPr lang="es-ES_tradnl" dirty="0">
                <a:solidFill>
                  <a:schemeClr val="accent4"/>
                </a:solidFill>
              </a:rPr>
              <a:t>LAS AMERICAS (RESA)</a:t>
            </a:r>
          </a:p>
          <a:p>
            <a:pPr algn="ctr"/>
            <a:r>
              <a:rPr lang="es-ES_tradnl" sz="2400" dirty="0">
                <a:solidFill>
                  <a:schemeClr val="accent4"/>
                </a:solidFill>
              </a:rPr>
              <a:t>AREA PRIORITARIA DEL COMITE DE GOBERNANZA:</a:t>
            </a:r>
          </a:p>
          <a:p>
            <a:pPr algn="ctr"/>
            <a:r>
              <a:rPr lang="es-ES_tradnl" dirty="0">
                <a:solidFill>
                  <a:schemeClr val="accent4"/>
                </a:solidFill>
              </a:rPr>
              <a:t>Organizativo Estructura, Patrones de Liderazgo, y Diseño de Sistemas</a:t>
            </a:r>
          </a:p>
          <a:p>
            <a:pPr algn="ctr"/>
            <a:r>
              <a:rPr lang="es-ES_tradnl" i="1" dirty="0">
                <a:solidFill>
                  <a:schemeClr val="tx1"/>
                </a:solidFill>
              </a:rPr>
              <a:t>Materiales de Apoyo</a:t>
            </a:r>
            <a:endParaRPr lang="es-ES_tradnl" sz="2400" i="1" dirty="0">
              <a:solidFill>
                <a:schemeClr val="tx1"/>
              </a:solidFill>
            </a:endParaRPr>
          </a:p>
        </p:txBody>
      </p:sp>
      <p:sp>
        <p:nvSpPr>
          <p:cNvPr id="10" name="Down Arrow 9"/>
          <p:cNvSpPr/>
          <p:nvPr/>
        </p:nvSpPr>
        <p:spPr>
          <a:xfrm>
            <a:off x="5689271" y="2029264"/>
            <a:ext cx="599089" cy="53008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22023AA-4B33-0347-8BB3-62DD20F7D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90264"/>
            <a:ext cx="6804212" cy="4067735"/>
          </a:xfrm>
          <a:prstGeom prst="rect">
            <a:avLst/>
          </a:prstGeom>
        </p:spPr>
      </p:pic>
      <p:pic>
        <p:nvPicPr>
          <p:cNvPr id="11" name="Picture 10">
            <a:extLst>
              <a:ext uri="{FF2B5EF4-FFF2-40B4-BE49-F238E27FC236}">
                <a16:creationId xmlns:a16="http://schemas.microsoft.com/office/drawing/2014/main" id="{A51E5530-C55A-AA4A-9573-AD3DA550A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326" y="4489780"/>
            <a:ext cx="7226674" cy="2389227"/>
          </a:xfrm>
          <a:prstGeom prst="rect">
            <a:avLst/>
          </a:prstGeom>
        </p:spPr>
      </p:pic>
      <p:sp>
        <p:nvSpPr>
          <p:cNvPr id="7" name="Down Arrow 6"/>
          <p:cNvSpPr/>
          <p:nvPr/>
        </p:nvSpPr>
        <p:spPr>
          <a:xfrm rot="16200000">
            <a:off x="11364310" y="3442571"/>
            <a:ext cx="599089" cy="53008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tangle 11"/>
          <p:cNvSpPr/>
          <p:nvPr/>
        </p:nvSpPr>
        <p:spPr>
          <a:xfrm>
            <a:off x="10807674" y="3027482"/>
            <a:ext cx="1316707" cy="369332"/>
          </a:xfrm>
          <a:prstGeom prst="rect">
            <a:avLst/>
          </a:prstGeom>
        </p:spPr>
        <p:txBody>
          <a:bodyPr wrap="none">
            <a:spAutoFit/>
          </a:bodyPr>
          <a:lstStyle/>
          <a:p>
            <a:pPr algn="ctr"/>
            <a:r>
              <a:rPr lang="es-419" b="1" i="1" dirty="0" smtClean="0"/>
              <a:t>Referencia</a:t>
            </a:r>
            <a:endParaRPr lang="es-419" b="1" i="1" dirty="0"/>
          </a:p>
        </p:txBody>
      </p:sp>
    </p:spTree>
    <p:extLst>
      <p:ext uri="{BB962C8B-B14F-4D97-AF65-F5344CB8AC3E}">
        <p14:creationId xmlns:p14="http://schemas.microsoft.com/office/powerpoint/2010/main" val="1862286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1514C-5E56-4738-A1FF-4B1CFD2A3E36}" type="slidenum">
              <a:rPr kumimoji="0" lang="en-US" sz="1200" b="0" i="0" u="none" strike="noStrike" kern="1200" cap="none" spc="0" normalizeH="0" baseline="0" noProof="0" smtClean="0">
                <a:ln>
                  <a:noFill/>
                </a:ln>
                <a:solidFill>
                  <a:srgbClr val="00B0F0"/>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00B0F0"/>
              </a:solidFill>
              <a:effectLst/>
              <a:uLnTx/>
              <a:uFillTx/>
              <a:latin typeface="Segoe UI"/>
              <a:ea typeface="+mn-ea"/>
              <a:cs typeface="+mn-cs"/>
            </a:endParaRPr>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1806648"/>
          </a:xfrm>
          <a:prstGeom prst="rect">
            <a:avLst/>
          </a:prstGeom>
        </p:spPr>
        <p:txBody>
          <a:bodyPr/>
          <a:lstStyle/>
          <a:p>
            <a:pPr algn="ctr"/>
            <a:r>
              <a:rPr lang="es-ES_tradnl" dirty="0">
                <a:solidFill>
                  <a:schemeClr val="accent4"/>
                </a:solidFill>
              </a:rPr>
              <a:t>LA RED DE EQUIDAD EN SALUD </a:t>
            </a:r>
            <a:r>
              <a:rPr lang="es-ES_tradnl" dirty="0" smtClean="0">
                <a:solidFill>
                  <a:schemeClr val="accent4"/>
                </a:solidFill>
              </a:rPr>
              <a:t>DE </a:t>
            </a:r>
            <a:r>
              <a:rPr lang="es-ES_tradnl" dirty="0">
                <a:solidFill>
                  <a:schemeClr val="accent4"/>
                </a:solidFill>
              </a:rPr>
              <a:t>LAS AMERICAS (RESA)</a:t>
            </a:r>
          </a:p>
          <a:p>
            <a:pPr algn="ctr"/>
            <a:r>
              <a:rPr lang="es-ES_tradnl" dirty="0">
                <a:solidFill>
                  <a:schemeClr val="accent4"/>
                </a:solidFill>
              </a:rPr>
              <a:t>AREA PRIORITARIA DEL COMITE DE GOBERNANZA:</a:t>
            </a:r>
          </a:p>
          <a:p>
            <a:pPr algn="ctr"/>
            <a:r>
              <a:rPr lang="es-ES_tradnl" dirty="0">
                <a:solidFill>
                  <a:schemeClr val="accent4"/>
                </a:solidFill>
              </a:rPr>
              <a:t>Organizativo Estructura, Patrones de Liderazgo, y Diseño de Sistemas</a:t>
            </a:r>
          </a:p>
          <a:p>
            <a:pPr algn="ctr"/>
            <a:r>
              <a:rPr lang="es-ES_tradnl" i="1" dirty="0">
                <a:solidFill>
                  <a:schemeClr val="tx1"/>
                </a:solidFill>
              </a:rPr>
              <a:t>Materiales de Apoyo</a:t>
            </a:r>
          </a:p>
        </p:txBody>
      </p:sp>
      <p:sp>
        <p:nvSpPr>
          <p:cNvPr id="10" name="Down Arrow 9"/>
          <p:cNvSpPr/>
          <p:nvPr/>
        </p:nvSpPr>
        <p:spPr>
          <a:xfrm rot="16200000">
            <a:off x="3683562" y="3896178"/>
            <a:ext cx="599089" cy="53008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4" name="Rectangle 3"/>
          <p:cNvSpPr/>
          <p:nvPr/>
        </p:nvSpPr>
        <p:spPr>
          <a:xfrm>
            <a:off x="0" y="2723421"/>
            <a:ext cx="4248150" cy="33855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smtClean="0">
                <a:ln>
                  <a:noFill/>
                </a:ln>
                <a:solidFill>
                  <a:srgbClr val="FFFFFF"/>
                </a:solidFill>
                <a:effectLst/>
                <a:uLnTx/>
                <a:uFillTx/>
                <a:latin typeface="Segoe UI"/>
                <a:ea typeface="+mn-ea"/>
                <a:cs typeface="+mn-cs"/>
              </a:rPr>
              <a:t>“La </a:t>
            </a:r>
            <a:r>
              <a:rPr kumimoji="0" lang="en-US" sz="3200" b="1" i="1" u="none" strike="noStrike" kern="1200" cap="none" spc="0" normalizeH="0" baseline="0" noProof="0" dirty="0" err="1" smtClean="0">
                <a:ln>
                  <a:noFill/>
                </a:ln>
                <a:solidFill>
                  <a:srgbClr val="FFFFFF"/>
                </a:solidFill>
                <a:effectLst/>
                <a:uLnTx/>
                <a:uFillTx/>
                <a:latin typeface="Segoe UI"/>
                <a:ea typeface="+mn-ea"/>
                <a:cs typeface="+mn-cs"/>
              </a:rPr>
              <a:t>Construccion</a:t>
            </a:r>
            <a:r>
              <a:rPr kumimoji="0" lang="en-US" sz="3200" b="1" i="1" u="none" strike="noStrike" kern="1200" cap="none" spc="0" normalizeH="0" baseline="0" noProof="0" dirty="0" smtClean="0">
                <a:ln>
                  <a:noFill/>
                </a:ln>
                <a:solidFill>
                  <a:srgbClr val="FFFFFF"/>
                </a:solidFill>
                <a:effectLst/>
                <a:uLnTx/>
                <a:uFillTx/>
                <a:latin typeface="Segoe UI"/>
                <a:ea typeface="+mn-ea"/>
                <a:cs typeface="+mn-cs"/>
              </a:rPr>
              <a:t> de </a:t>
            </a:r>
            <a:r>
              <a:rPr kumimoji="0" lang="en-US" sz="3200" b="1" i="1" u="none" strike="noStrike" kern="1200" cap="none" spc="0" normalizeH="0" baseline="0" noProof="0" dirty="0" err="1" smtClean="0">
                <a:ln>
                  <a:noFill/>
                </a:ln>
                <a:solidFill>
                  <a:srgbClr val="FFFFFF"/>
                </a:solidFill>
                <a:effectLst/>
                <a:uLnTx/>
                <a:uFillTx/>
                <a:latin typeface="Segoe UI"/>
                <a:ea typeface="+mn-ea"/>
                <a:cs typeface="+mn-cs"/>
              </a:rPr>
              <a:t>una</a:t>
            </a:r>
            <a:r>
              <a:rPr kumimoji="0" lang="en-US" sz="3200" b="1" i="1" u="none" strike="noStrike" kern="1200" cap="none" spc="0" normalizeH="0" baseline="0" noProof="0" dirty="0" smtClean="0">
                <a:ln>
                  <a:noFill/>
                </a:ln>
                <a:solidFill>
                  <a:srgbClr val="FFFFFF"/>
                </a:solidFill>
                <a:effectLst/>
                <a:uLnTx/>
                <a:uFillTx/>
                <a:latin typeface="Segoe UI"/>
                <a:ea typeface="+mn-ea"/>
                <a:cs typeface="+mn-cs"/>
              </a:rPr>
              <a:t> Red </a:t>
            </a:r>
            <a:r>
              <a:rPr kumimoji="0" lang="en-US" sz="3200" b="1" i="1" u="none" strike="noStrike" kern="1200" cap="none" spc="0" normalizeH="0" baseline="0" noProof="0" dirty="0" err="1" smtClean="0">
                <a:ln>
                  <a:noFill/>
                </a:ln>
                <a:solidFill>
                  <a:srgbClr val="FFFFFF"/>
                </a:solidFill>
                <a:effectLst/>
                <a:uLnTx/>
                <a:uFillTx/>
                <a:latin typeface="Segoe UI"/>
                <a:ea typeface="+mn-ea"/>
                <a:cs typeface="+mn-cs"/>
              </a:rPr>
              <a:t>Eficaz</a:t>
            </a:r>
            <a:r>
              <a:rPr kumimoji="0" lang="en-US" sz="3200" b="1" i="1" u="none" strike="noStrike" kern="1200" cap="none" spc="0" normalizeH="0" baseline="0" noProof="0" dirty="0" smtClean="0">
                <a:ln>
                  <a:noFill/>
                </a:ln>
                <a:solidFill>
                  <a:srgbClr val="FFFFFF"/>
                </a:solidFill>
                <a:effectLst/>
                <a:uLnTx/>
                <a:uFillTx/>
                <a:latin typeface="Segoe UI"/>
                <a:ea typeface="+mn-ea"/>
                <a:cs typeface="+mn-cs"/>
              </a:rPr>
              <a:t> de </a:t>
            </a:r>
            <a:r>
              <a:rPr kumimoji="0" lang="en-US" sz="3200" b="1" i="1" u="none" strike="noStrike" kern="1200" cap="none" spc="0" normalizeH="0" baseline="0" noProof="0" dirty="0" err="1" smtClean="0">
                <a:ln>
                  <a:noFill/>
                </a:ln>
                <a:solidFill>
                  <a:srgbClr val="FFFFFF"/>
                </a:solidFill>
                <a:effectLst/>
                <a:uLnTx/>
                <a:uFillTx/>
                <a:latin typeface="Segoe UI"/>
                <a:ea typeface="+mn-ea"/>
                <a:cs typeface="+mn-cs"/>
              </a:rPr>
              <a:t>Intercambio</a:t>
            </a:r>
            <a:r>
              <a:rPr kumimoji="0" lang="en-US" sz="3200" b="1" i="1" u="none" strike="noStrike" kern="1200" cap="none" spc="0" normalizeH="0" baseline="0" noProof="0" dirty="0" smtClean="0">
                <a:ln>
                  <a:noFill/>
                </a:ln>
                <a:solidFill>
                  <a:srgbClr val="FFFFFF"/>
                </a:solidFill>
                <a:effectLst/>
                <a:uLnTx/>
                <a:uFillTx/>
                <a:latin typeface="Segoe UI"/>
                <a:ea typeface="+mn-ea"/>
                <a:cs typeface="+mn-cs"/>
              </a:rPr>
              <a:t> de </a:t>
            </a:r>
            <a:r>
              <a:rPr kumimoji="0" lang="en-US" sz="3200" b="1" i="1" u="none" strike="noStrike" kern="1200" cap="none" spc="0" normalizeH="0" baseline="0" noProof="0" dirty="0" err="1" smtClean="0">
                <a:ln>
                  <a:noFill/>
                </a:ln>
                <a:solidFill>
                  <a:srgbClr val="FFFFFF"/>
                </a:solidFill>
                <a:effectLst/>
                <a:uLnTx/>
                <a:uFillTx/>
                <a:latin typeface="Segoe UI"/>
                <a:ea typeface="+mn-ea"/>
                <a:cs typeface="+mn-cs"/>
              </a:rPr>
              <a:t>Conocimientos</a:t>
            </a:r>
            <a:r>
              <a:rPr kumimoji="0" lang="en-US" sz="3200" b="1" i="1" u="none" strike="noStrike" kern="1200" cap="none" spc="0" normalizeH="0" baseline="0" noProof="0" dirty="0" smtClean="0">
                <a:ln>
                  <a:noFill/>
                </a:ln>
                <a:solidFill>
                  <a:srgbClr val="FFFFFF"/>
                </a:solidFill>
                <a:effectLst/>
                <a:uLnTx/>
                <a:uFillTx/>
                <a:latin typeface="Segoe U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1" u="none" strike="noStrike" kern="1200" cap="none" spc="0" normalizeH="0" baseline="0" noProof="0" dirty="0" smtClean="0">
              <a:ln>
                <a:noFill/>
              </a:ln>
              <a:solidFill>
                <a:srgbClr val="FFFFFF"/>
              </a:solidFill>
              <a:effectLst/>
              <a:uLnTx/>
              <a:uFillTx/>
              <a:latin typeface="Segoe UI"/>
              <a:ea typeface="+mn-ea"/>
              <a:cs typeface="+mn-cs"/>
            </a:endParaRPr>
          </a:p>
          <a:p>
            <a:pPr marL="457200" lvl="0" indent="-457200">
              <a:buFont typeface="Arial" panose="020B0604020202020204" pitchFamily="34" charset="0"/>
              <a:buChar char="•"/>
            </a:pPr>
            <a:r>
              <a:rPr lang="es-ES" b="1" i="1" dirty="0">
                <a:solidFill>
                  <a:srgbClr val="FFC000"/>
                </a:solidFill>
              </a:rPr>
              <a:t>Modelos basados ​​en evidencia para el desarrollo de redes y diseño de sistemas</a:t>
            </a:r>
            <a:endParaRPr kumimoji="0" lang="en-US" sz="1800" b="1" i="1" u="none" strike="noStrike" kern="1200" cap="none" spc="0" normalizeH="0" baseline="0" noProof="0" dirty="0">
              <a:ln>
                <a:noFill/>
              </a:ln>
              <a:solidFill>
                <a:srgbClr val="FFC000"/>
              </a:solidFill>
              <a:effectLst/>
              <a:uLnTx/>
              <a:uFillTx/>
              <a:latin typeface="Segoe UI"/>
              <a:ea typeface="+mn-ea"/>
              <a:cs typeface="+mn-cs"/>
            </a:endParaRPr>
          </a:p>
        </p:txBody>
      </p:sp>
      <p:sp>
        <p:nvSpPr>
          <p:cNvPr id="7" name="TextBox 6">
            <a:extLst>
              <a:ext uri="{FF2B5EF4-FFF2-40B4-BE49-F238E27FC236}">
                <a16:creationId xmlns:a16="http://schemas.microsoft.com/office/drawing/2014/main" id="{BDEB01AA-2CBB-405F-9A98-EDB99883A55C}"/>
              </a:ext>
            </a:extLst>
          </p:cNvPr>
          <p:cNvSpPr txBox="1"/>
          <p:nvPr/>
        </p:nvSpPr>
        <p:spPr>
          <a:xfrm>
            <a:off x="4248150" y="6515795"/>
            <a:ext cx="8420100" cy="276999"/>
          </a:xfrm>
          <a:prstGeom prst="rect">
            <a:avLst/>
          </a:prstGeom>
          <a:noFill/>
        </p:spPr>
        <p:txBody>
          <a:bodyPr wrap="square" rtlCol="0">
            <a:spAutoFit/>
          </a:bodyPr>
          <a:lstStyle/>
          <a:p>
            <a:r>
              <a:rPr lang="en-US" sz="1200" dirty="0" smtClean="0">
                <a:solidFill>
                  <a:srgbClr val="FFFFFF"/>
                </a:solidFill>
              </a:rPr>
              <a:t>El Origen: </a:t>
            </a:r>
            <a:r>
              <a:rPr lang="en-US" sz="1200" dirty="0">
                <a:solidFill>
                  <a:srgbClr val="FFFFFF"/>
                </a:solidFill>
              </a:rPr>
              <a:t>Pugh K, </a:t>
            </a:r>
            <a:r>
              <a:rPr lang="en-US" sz="1200" dirty="0" err="1">
                <a:solidFill>
                  <a:srgbClr val="FFFFFF"/>
                </a:solidFill>
              </a:rPr>
              <a:t>Prusak</a:t>
            </a:r>
            <a:r>
              <a:rPr lang="en-US" sz="1200" dirty="0">
                <a:solidFill>
                  <a:srgbClr val="FFFFFF"/>
                </a:solidFill>
              </a:rPr>
              <a:t> K. Designing Effective Knowledge Networks. MIT Sloan Management Review. 2013;66(1). </a:t>
            </a:r>
          </a:p>
        </p:txBody>
      </p:sp>
      <p:pic>
        <p:nvPicPr>
          <p:cNvPr id="9" name="Picture 8">
            <a:extLst>
              <a:ext uri="{FF2B5EF4-FFF2-40B4-BE49-F238E27FC236}">
                <a16:creationId xmlns:a16="http://schemas.microsoft.com/office/drawing/2014/main" id="{98F70C70-BD67-4126-B152-FD8792FB953B}"/>
              </a:ext>
            </a:extLst>
          </p:cNvPr>
          <p:cNvPicPr>
            <a:picLocks noChangeAspect="1"/>
          </p:cNvPicPr>
          <p:nvPr/>
        </p:nvPicPr>
        <p:blipFill rotWithShape="1">
          <a:blip r:embed="rId2">
            <a:extLst>
              <a:ext uri="{28A0092B-C50C-407E-A947-70E740481C1C}">
                <a14:useLocalDpi xmlns:a14="http://schemas.microsoft.com/office/drawing/2010/main" val="0"/>
              </a:ext>
            </a:extLst>
          </a:blip>
          <a:srcRect r="6708" b="6029"/>
          <a:stretch/>
        </p:blipFill>
        <p:spPr>
          <a:xfrm>
            <a:off x="4321540" y="2314232"/>
            <a:ext cx="7870460" cy="4107085"/>
          </a:xfrm>
          <a:prstGeom prst="rect">
            <a:avLst/>
          </a:prstGeom>
        </p:spPr>
      </p:pic>
    </p:spTree>
    <p:extLst>
      <p:ext uri="{BB962C8B-B14F-4D97-AF65-F5344CB8AC3E}">
        <p14:creationId xmlns:p14="http://schemas.microsoft.com/office/powerpoint/2010/main" val="9244044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a:t>35</a:t>
            </a:r>
          </a:p>
        </p:txBody>
      </p:sp>
      <p:sp>
        <p:nvSpPr>
          <p:cNvPr id="3" name="Oval 2"/>
          <p:cNvSpPr/>
          <p:nvPr/>
        </p:nvSpPr>
        <p:spPr>
          <a:xfrm>
            <a:off x="204952" y="442953"/>
            <a:ext cx="5880538" cy="60224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1095704" y="2300005"/>
            <a:ext cx="4099034" cy="2308324"/>
          </a:xfrm>
          <a:prstGeom prst="rect">
            <a:avLst/>
          </a:prstGeom>
          <a:noFill/>
        </p:spPr>
        <p:txBody>
          <a:bodyPr wrap="square" rtlCol="0">
            <a:spAutoFit/>
          </a:bodyPr>
          <a:lstStyle/>
          <a:p>
            <a:pPr algn="ctr"/>
            <a:r>
              <a:rPr lang="en-US" sz="7200" b="1" dirty="0">
                <a:solidFill>
                  <a:schemeClr val="bg1"/>
                </a:solidFill>
                <a:latin typeface="+mj-lt"/>
              </a:rPr>
              <a:t>ITEMS DE ACCIÓN</a:t>
            </a:r>
          </a:p>
        </p:txBody>
      </p:sp>
      <p:sp>
        <p:nvSpPr>
          <p:cNvPr id="5" name="Oval 4"/>
          <p:cNvSpPr/>
          <p:nvPr/>
        </p:nvSpPr>
        <p:spPr>
          <a:xfrm>
            <a:off x="7425558" y="208725"/>
            <a:ext cx="3436883" cy="312157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p:cNvSpPr txBox="1"/>
          <p:nvPr/>
        </p:nvSpPr>
        <p:spPr>
          <a:xfrm>
            <a:off x="7581050" y="590705"/>
            <a:ext cx="3275885" cy="2123658"/>
          </a:xfrm>
          <a:prstGeom prst="rect">
            <a:avLst/>
          </a:prstGeom>
          <a:noFill/>
        </p:spPr>
        <p:txBody>
          <a:bodyPr wrap="square" rtlCol="0">
            <a:spAutoFit/>
          </a:bodyPr>
          <a:lstStyle/>
          <a:p>
            <a:pPr algn="ctr"/>
            <a:r>
              <a:rPr lang="es-ES_tradnl" sz="2800" b="1">
                <a:solidFill>
                  <a:schemeClr val="bg1"/>
                </a:solidFill>
              </a:rPr>
              <a:t>Revisar Área Prioritaria del Comite Gobernanza: </a:t>
            </a:r>
            <a:r>
              <a:rPr lang="es-ES_tradnl" sz="1600" b="1" i="1">
                <a:solidFill>
                  <a:schemeClr val="bg1"/>
                </a:solidFill>
              </a:rPr>
              <a:t>Estructura organizacional, patrones de liderazgo, y Diseño de Sistemas</a:t>
            </a:r>
          </a:p>
          <a:p>
            <a:pPr algn="ctr"/>
            <a:endParaRPr lang="es-ES_tradnl" sz="1600" b="1">
              <a:solidFill>
                <a:schemeClr val="bg1"/>
              </a:solidFill>
            </a:endParaRPr>
          </a:p>
        </p:txBody>
      </p:sp>
      <p:sp>
        <p:nvSpPr>
          <p:cNvPr id="7" name="Right Arrow 6"/>
          <p:cNvSpPr/>
          <p:nvPr/>
        </p:nvSpPr>
        <p:spPr>
          <a:xfrm>
            <a:off x="6212694" y="1312050"/>
            <a:ext cx="1001106" cy="756745"/>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Oval 8"/>
          <p:cNvSpPr/>
          <p:nvPr/>
        </p:nvSpPr>
        <p:spPr>
          <a:xfrm>
            <a:off x="7425558" y="3452648"/>
            <a:ext cx="3431377" cy="322128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7637310" y="3746417"/>
            <a:ext cx="3007865" cy="2246769"/>
          </a:xfrm>
          <a:prstGeom prst="rect">
            <a:avLst/>
          </a:prstGeom>
          <a:noFill/>
        </p:spPr>
        <p:txBody>
          <a:bodyPr wrap="square" rtlCol="0">
            <a:spAutoFit/>
          </a:bodyPr>
          <a:lstStyle/>
          <a:p>
            <a:pPr algn="ctr"/>
            <a:r>
              <a:rPr lang="es-ES_tradnl" sz="2800" b="1">
                <a:solidFill>
                  <a:schemeClr val="bg1"/>
                </a:solidFill>
              </a:rPr>
              <a:t>Identificar 2 objetivos y/o hacer sugerencias de cada subgrupo por Mié. 5/30</a:t>
            </a:r>
          </a:p>
        </p:txBody>
      </p:sp>
      <p:sp>
        <p:nvSpPr>
          <p:cNvPr id="11" name="Right Arrow 10"/>
          <p:cNvSpPr/>
          <p:nvPr/>
        </p:nvSpPr>
        <p:spPr>
          <a:xfrm>
            <a:off x="6212694" y="4869802"/>
            <a:ext cx="1001106" cy="756745"/>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882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94A3E-5EC1-491B-9B78-3468B61040B1}"/>
              </a:ext>
            </a:extLst>
          </p:cNvPr>
          <p:cNvSpPr>
            <a:spLocks noGrp="1"/>
          </p:cNvSpPr>
          <p:nvPr>
            <p:ph type="title"/>
          </p:nvPr>
        </p:nvSpPr>
        <p:spPr>
          <a:xfrm>
            <a:off x="189187" y="2808593"/>
            <a:ext cx="11774214" cy="3473453"/>
          </a:xfrm>
        </p:spPr>
        <p:txBody>
          <a:bodyPr/>
          <a:lstStyle/>
          <a:p>
            <a:r>
              <a:rPr lang="es-ES_tradnl"/>
              <a:t>¡GRACIAS!</a:t>
            </a:r>
            <a:br>
              <a:rPr lang="es-ES_tradnl"/>
            </a:br>
            <a:r>
              <a:rPr lang="es-ES_tradnl"/>
              <a:t/>
            </a:r>
            <a:br>
              <a:rPr lang="es-ES_tradnl"/>
            </a:br>
            <a:r>
              <a:rPr lang="es-ES_tradnl" sz="2800"/>
              <a:t>Enviar información y el feedback por el miércoles, 30 de mayo:</a:t>
            </a:r>
            <a:br>
              <a:rPr lang="es-ES_tradnl" sz="2800"/>
            </a:br>
            <a:r>
              <a:rPr lang="es-ES_tradnl" sz="2400">
                <a:solidFill>
                  <a:schemeClr val="accent4"/>
                </a:solidFill>
                <a:hlinkClick r:id="rId3"/>
              </a:rPr>
              <a:t>HealthEquidadNetwork@mednet.ucla.edu</a:t>
            </a:r>
            <a:r>
              <a:rPr lang="es-ES_tradnl" sz="2400">
                <a:solidFill>
                  <a:schemeClr val="accent4"/>
                </a:solidFill>
              </a:rPr>
              <a:t/>
            </a:r>
            <a:br>
              <a:rPr lang="es-ES_tradnl" sz="2400">
                <a:solidFill>
                  <a:schemeClr val="accent4"/>
                </a:solidFill>
              </a:rPr>
            </a:br>
            <a:r>
              <a:rPr lang="es-ES_tradnl" sz="2400">
                <a:solidFill>
                  <a:schemeClr val="accent4"/>
                </a:solidFill>
              </a:rPr>
              <a:t/>
            </a:r>
            <a:br>
              <a:rPr lang="es-ES_tradnl" sz="2400">
                <a:solidFill>
                  <a:schemeClr val="accent4"/>
                </a:solidFill>
              </a:rPr>
            </a:br>
            <a:r>
              <a:rPr lang="es-ES_tradnl" sz="2800"/>
              <a:t/>
            </a:r>
            <a:br>
              <a:rPr lang="es-ES_tradnl" sz="2800"/>
            </a:br>
            <a:r>
              <a:rPr lang="es-ES_tradnl" sz="2800">
                <a:solidFill>
                  <a:schemeClr val="accent4"/>
                </a:solidFill>
              </a:rPr>
              <a:t>PRÓXIMA REUNIÓN: 13 de junio ​​2018 a las 9:00 am PT</a:t>
            </a:r>
            <a:br>
              <a:rPr lang="es-ES_tradnl" sz="2800">
                <a:solidFill>
                  <a:schemeClr val="accent4"/>
                </a:solidFill>
              </a:rPr>
            </a:br>
            <a:r>
              <a:rPr lang="es-ES_tradnl" sz="2400" i="1">
                <a:solidFill>
                  <a:schemeClr val="accent4"/>
                </a:solidFill>
              </a:rPr>
              <a:t>Continuar la discusión sobre las áreas prioritarias de Gobernanza</a:t>
            </a:r>
            <a:endParaRPr lang="es-ES_tradnl" sz="2400"/>
          </a:p>
        </p:txBody>
      </p:sp>
      <p:sp>
        <p:nvSpPr>
          <p:cNvPr id="5" name="Text Placeholder 4">
            <a:extLst>
              <a:ext uri="{FF2B5EF4-FFF2-40B4-BE49-F238E27FC236}">
                <a16:creationId xmlns:a16="http://schemas.microsoft.com/office/drawing/2014/main" id="{AD93505F-4E1F-4F15-953C-994F5872284F}"/>
              </a:ext>
            </a:extLst>
          </p:cNvPr>
          <p:cNvSpPr>
            <a:spLocks noGrp="1"/>
          </p:cNvSpPr>
          <p:nvPr>
            <p:ph type="body" sz="quarter" idx="12"/>
          </p:nvPr>
        </p:nvSpPr>
        <p:spPr>
          <a:xfrm>
            <a:off x="5873350" y="1007413"/>
            <a:ext cx="519693" cy="1200329"/>
          </a:xfrm>
        </p:spPr>
        <p:txBody>
          <a:bodyPr/>
          <a:lstStyle/>
          <a:p>
            <a:r>
              <a:rPr lang="en-US" dirty="0"/>
              <a:t>!</a:t>
            </a:r>
          </a:p>
        </p:txBody>
      </p:sp>
    </p:spTree>
    <p:extLst>
      <p:ext uri="{BB962C8B-B14F-4D97-AF65-F5344CB8AC3E}">
        <p14:creationId xmlns:p14="http://schemas.microsoft.com/office/powerpoint/2010/main" val="3593742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383B26-820F-4A28-90C8-56DA30AA4AF2}"/>
              </a:ext>
            </a:extLst>
          </p:cNvPr>
          <p:cNvSpPr>
            <a:spLocks noGrp="1"/>
          </p:cNvSpPr>
          <p:nvPr>
            <p:ph type="body" sz="quarter" idx="16"/>
          </p:nvPr>
        </p:nvSpPr>
        <p:spPr>
          <a:xfrm>
            <a:off x="3107602" y="443343"/>
            <a:ext cx="9084398" cy="885371"/>
          </a:xfrm>
        </p:spPr>
        <p:txBody>
          <a:bodyPr/>
          <a:lstStyle/>
          <a:p>
            <a:r>
              <a:rPr lang="en-US" dirty="0">
                <a:solidFill>
                  <a:schemeClr val="accent6"/>
                </a:solidFill>
              </a:rPr>
              <a:t>Donde hemos estado, dónde estamos y hacia dónde vamos</a:t>
            </a:r>
          </a:p>
          <a:p>
            <a:endParaRPr lang="en-US" dirty="0"/>
          </a:p>
        </p:txBody>
      </p:sp>
      <p:sp>
        <p:nvSpPr>
          <p:cNvPr id="7" name="Slide Number Placeholder 6">
            <a:extLst>
              <a:ext uri="{FF2B5EF4-FFF2-40B4-BE49-F238E27FC236}">
                <a16:creationId xmlns:a16="http://schemas.microsoft.com/office/drawing/2014/main" id="{3AF63457-CDFE-4D7B-8D92-B8E30A6C50C3}"/>
              </a:ext>
            </a:extLst>
          </p:cNvPr>
          <p:cNvSpPr>
            <a:spLocks noGrp="1"/>
          </p:cNvSpPr>
          <p:nvPr>
            <p:ph type="sldNum" sz="quarter" idx="4"/>
          </p:nvPr>
        </p:nvSpPr>
        <p:spPr/>
        <p:txBody>
          <a:bodyPr/>
          <a:lstStyle/>
          <a:p>
            <a:r>
              <a:rPr lang="en-US"/>
              <a:t>3</a:t>
            </a:r>
          </a:p>
        </p:txBody>
      </p:sp>
      <p:sp>
        <p:nvSpPr>
          <p:cNvPr id="8" name="Title 4">
            <a:extLst>
              <a:ext uri="{FF2B5EF4-FFF2-40B4-BE49-F238E27FC236}">
                <a16:creationId xmlns:a16="http://schemas.microsoft.com/office/drawing/2014/main" id="{174BCC13-56CC-4F79-B6F8-94A93B41E955}"/>
              </a:ext>
            </a:extLst>
          </p:cNvPr>
          <p:cNvSpPr>
            <a:spLocks noGrp="1"/>
          </p:cNvSpPr>
          <p:nvPr>
            <p:ph type="title"/>
          </p:nvPr>
        </p:nvSpPr>
        <p:spPr>
          <a:xfrm>
            <a:off x="316322" y="255367"/>
            <a:ext cx="2375877" cy="978729"/>
          </a:xfrm>
        </p:spPr>
        <p:txBody>
          <a:bodyPr/>
          <a:lstStyle/>
          <a:p>
            <a:r>
              <a:rPr lang="en-US" dirty="0"/>
              <a:t>HOJA DE RUTA</a:t>
            </a:r>
          </a:p>
        </p:txBody>
      </p:sp>
      <p:sp>
        <p:nvSpPr>
          <p:cNvPr id="12" name="Text Placeholder 1">
            <a:extLst>
              <a:ext uri="{FF2B5EF4-FFF2-40B4-BE49-F238E27FC236}">
                <a16:creationId xmlns:a16="http://schemas.microsoft.com/office/drawing/2014/main" id="{0588D73C-E2E3-4163-A05A-0191A0C2FFD5}"/>
              </a:ext>
            </a:extLst>
          </p:cNvPr>
          <p:cNvSpPr txBox="1">
            <a:spLocks/>
          </p:cNvSpPr>
          <p:nvPr/>
        </p:nvSpPr>
        <p:spPr>
          <a:xfrm>
            <a:off x="140677" y="2241302"/>
            <a:ext cx="3465719" cy="301649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_tradnl" sz="4000" dirty="0">
                <a:solidFill>
                  <a:schemeClr val="accent4"/>
                </a:solidFill>
              </a:rPr>
              <a:t>Áreas Prioritarias Identificadas de Gobernanza</a:t>
            </a:r>
          </a:p>
        </p:txBody>
      </p:sp>
      <p:sp>
        <p:nvSpPr>
          <p:cNvPr id="13" name="Text Placeholder 1">
            <a:extLst>
              <a:ext uri="{FF2B5EF4-FFF2-40B4-BE49-F238E27FC236}">
                <a16:creationId xmlns:a16="http://schemas.microsoft.com/office/drawing/2014/main" id="{0588D73C-E2E3-4163-A05A-0191A0C2FFD5}"/>
              </a:ext>
            </a:extLst>
          </p:cNvPr>
          <p:cNvSpPr txBox="1">
            <a:spLocks/>
          </p:cNvSpPr>
          <p:nvPr/>
        </p:nvSpPr>
        <p:spPr>
          <a:xfrm>
            <a:off x="6434051" y="1494692"/>
            <a:ext cx="5636029" cy="43258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arenR"/>
            </a:pPr>
            <a:r>
              <a:rPr lang="es-ES_tradnl" b="0" dirty="0" smtClean="0">
                <a:solidFill>
                  <a:schemeClr val="accent4"/>
                </a:solidFill>
              </a:rPr>
              <a:t>Estructura Organizativa, </a:t>
            </a:r>
            <a:r>
              <a:rPr lang="es-ES_tradnl" b="0" dirty="0">
                <a:solidFill>
                  <a:schemeClr val="accent4"/>
                </a:solidFill>
              </a:rPr>
              <a:t>Patrones de Liderazgo, y Diseño de Sistemas </a:t>
            </a:r>
          </a:p>
          <a:p>
            <a:pPr marL="457200" lvl="0" indent="-457200">
              <a:buFont typeface="+mj-lt"/>
              <a:buAutoNum type="arabicParenR"/>
            </a:pPr>
            <a:r>
              <a:rPr lang="es-ES_tradnl" b="0" dirty="0">
                <a:solidFill>
                  <a:schemeClr val="accent4"/>
                </a:solidFill>
              </a:rPr>
              <a:t>Definición de Membresía, Criterios y Condiciones</a:t>
            </a:r>
          </a:p>
          <a:p>
            <a:pPr marL="457200" lvl="0" indent="-457200">
              <a:buFont typeface="+mj-lt"/>
              <a:buAutoNum type="arabicParenR"/>
            </a:pPr>
            <a:r>
              <a:rPr lang="es-ES_tradnl" b="0" dirty="0">
                <a:solidFill>
                  <a:schemeClr val="accent4"/>
                </a:solidFill>
              </a:rPr>
              <a:t>Políticas y Procedimientos</a:t>
            </a:r>
          </a:p>
          <a:p>
            <a:pPr marL="457200" lvl="0" indent="-457200">
              <a:buFont typeface="+mj-lt"/>
              <a:buAutoNum type="arabicParenR"/>
            </a:pPr>
            <a:r>
              <a:rPr lang="es-ES_tradnl" b="0" dirty="0">
                <a:solidFill>
                  <a:schemeClr val="accent4"/>
                </a:solidFill>
              </a:rPr>
              <a:t>Plan Estratégico</a:t>
            </a:r>
          </a:p>
          <a:p>
            <a:pPr marL="457200" lvl="0" indent="-457200">
              <a:buFont typeface="+mj-lt"/>
              <a:buAutoNum type="arabicParenR"/>
            </a:pPr>
            <a:r>
              <a:rPr lang="es-ES_tradnl" b="0" dirty="0">
                <a:solidFill>
                  <a:schemeClr val="accent4"/>
                </a:solidFill>
              </a:rPr>
              <a:t>Plan para la Evaluación Continua del Rendimiento de la Red y el Progreso hacia las Metas y Objetivos</a:t>
            </a:r>
          </a:p>
          <a:p>
            <a:r>
              <a:rPr lang="en-US" dirty="0"/>
              <a:t> </a:t>
            </a:r>
          </a:p>
          <a:p>
            <a:pPr algn="ctr"/>
            <a:endParaRPr lang="en-US" dirty="0">
              <a:solidFill>
                <a:schemeClr val="accent4"/>
              </a:solidFill>
            </a:endParaRPr>
          </a:p>
        </p:txBody>
      </p:sp>
      <p:sp>
        <p:nvSpPr>
          <p:cNvPr id="14" name="Arrow: Right 24">
            <a:extLst>
              <a:ext uri="{FF2B5EF4-FFF2-40B4-BE49-F238E27FC236}">
                <a16:creationId xmlns:a16="http://schemas.microsoft.com/office/drawing/2014/main" id="{0489BB88-F793-413A-B4D7-8F034447EAA6}"/>
              </a:ext>
            </a:extLst>
          </p:cNvPr>
          <p:cNvSpPr/>
          <p:nvPr/>
        </p:nvSpPr>
        <p:spPr>
          <a:xfrm>
            <a:off x="4061649" y="2422425"/>
            <a:ext cx="2042160" cy="1458656"/>
          </a:xfrm>
          <a:prstGeom prst="rightArrow">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36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383B26-820F-4A28-90C8-56DA30AA4AF2}"/>
              </a:ext>
            </a:extLst>
          </p:cNvPr>
          <p:cNvSpPr>
            <a:spLocks noGrp="1"/>
          </p:cNvSpPr>
          <p:nvPr>
            <p:ph type="body" sz="quarter" idx="16"/>
          </p:nvPr>
        </p:nvSpPr>
        <p:spPr>
          <a:xfrm>
            <a:off x="3107602" y="443343"/>
            <a:ext cx="9084398" cy="885371"/>
          </a:xfrm>
        </p:spPr>
        <p:txBody>
          <a:bodyPr/>
          <a:lstStyle/>
          <a:p>
            <a:r>
              <a:rPr lang="en-US" dirty="0">
                <a:solidFill>
                  <a:schemeClr val="accent6"/>
                </a:solidFill>
              </a:rPr>
              <a:t>Donde hemos estado, dónde estamos y hacia dónde vamos</a:t>
            </a:r>
          </a:p>
          <a:p>
            <a:endParaRPr lang="en-US" dirty="0"/>
          </a:p>
        </p:txBody>
      </p:sp>
      <p:sp>
        <p:nvSpPr>
          <p:cNvPr id="7" name="Slide Number Placeholder 6">
            <a:extLst>
              <a:ext uri="{FF2B5EF4-FFF2-40B4-BE49-F238E27FC236}">
                <a16:creationId xmlns:a16="http://schemas.microsoft.com/office/drawing/2014/main" id="{3AF63457-CDFE-4D7B-8D92-B8E30A6C50C3}"/>
              </a:ext>
            </a:extLst>
          </p:cNvPr>
          <p:cNvSpPr>
            <a:spLocks noGrp="1"/>
          </p:cNvSpPr>
          <p:nvPr>
            <p:ph type="sldNum" sz="quarter" idx="4"/>
          </p:nvPr>
        </p:nvSpPr>
        <p:spPr/>
        <p:txBody>
          <a:bodyPr/>
          <a:lstStyle/>
          <a:p>
            <a:r>
              <a:rPr lang="en-US"/>
              <a:t>4</a:t>
            </a:r>
          </a:p>
        </p:txBody>
      </p:sp>
      <p:sp>
        <p:nvSpPr>
          <p:cNvPr id="8" name="Title 4">
            <a:extLst>
              <a:ext uri="{FF2B5EF4-FFF2-40B4-BE49-F238E27FC236}">
                <a16:creationId xmlns:a16="http://schemas.microsoft.com/office/drawing/2014/main" id="{174BCC13-56CC-4F79-B6F8-94A93B41E955}"/>
              </a:ext>
            </a:extLst>
          </p:cNvPr>
          <p:cNvSpPr>
            <a:spLocks noGrp="1"/>
          </p:cNvSpPr>
          <p:nvPr>
            <p:ph type="title"/>
          </p:nvPr>
        </p:nvSpPr>
        <p:spPr>
          <a:xfrm>
            <a:off x="316322" y="255367"/>
            <a:ext cx="2375877" cy="978729"/>
          </a:xfrm>
        </p:spPr>
        <p:txBody>
          <a:bodyPr/>
          <a:lstStyle/>
          <a:p>
            <a:r>
              <a:rPr lang="en-US" dirty="0"/>
              <a:t>HOJA DE RUTA</a:t>
            </a:r>
          </a:p>
        </p:txBody>
      </p:sp>
      <p:sp>
        <p:nvSpPr>
          <p:cNvPr id="12" name="Text Placeholder 1">
            <a:extLst>
              <a:ext uri="{FF2B5EF4-FFF2-40B4-BE49-F238E27FC236}">
                <a16:creationId xmlns:a16="http://schemas.microsoft.com/office/drawing/2014/main" id="{0588D73C-E2E3-4163-A05A-0191A0C2FFD5}"/>
              </a:ext>
            </a:extLst>
          </p:cNvPr>
          <p:cNvSpPr txBox="1">
            <a:spLocks/>
          </p:cNvSpPr>
          <p:nvPr/>
        </p:nvSpPr>
        <p:spPr>
          <a:xfrm>
            <a:off x="140677" y="2241302"/>
            <a:ext cx="3465719" cy="301649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_tradnl" sz="4000" dirty="0">
                <a:solidFill>
                  <a:schemeClr val="accent4"/>
                </a:solidFill>
              </a:rPr>
              <a:t>Áreas Prioritarias Identificadas de Gobernanza</a:t>
            </a:r>
          </a:p>
        </p:txBody>
      </p:sp>
      <p:sp>
        <p:nvSpPr>
          <p:cNvPr id="13" name="Text Placeholder 1">
            <a:extLst>
              <a:ext uri="{FF2B5EF4-FFF2-40B4-BE49-F238E27FC236}">
                <a16:creationId xmlns:a16="http://schemas.microsoft.com/office/drawing/2014/main" id="{0588D73C-E2E3-4163-A05A-0191A0C2FFD5}"/>
              </a:ext>
            </a:extLst>
          </p:cNvPr>
          <p:cNvSpPr txBox="1">
            <a:spLocks/>
          </p:cNvSpPr>
          <p:nvPr/>
        </p:nvSpPr>
        <p:spPr>
          <a:xfrm>
            <a:off x="6417425" y="1494692"/>
            <a:ext cx="5774575" cy="43258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Wingdings" panose="05000000000000000000" pitchFamily="2" charset="2"/>
              <a:buChar char="q"/>
            </a:pPr>
            <a:r>
              <a:rPr lang="es-ES_tradnl" b="0" dirty="0">
                <a:solidFill>
                  <a:schemeClr val="accent4"/>
                </a:solidFill>
              </a:rPr>
              <a:t>Estructura Organizativo, Patrones de Liderazgo, y Diseño de Sistemas </a:t>
            </a:r>
          </a:p>
          <a:p>
            <a:r>
              <a:rPr lang="es-ES_tradnl" dirty="0">
                <a:solidFill>
                  <a:schemeClr val="accent3"/>
                </a:solidFill>
              </a:rPr>
              <a:t>✓</a:t>
            </a:r>
            <a:r>
              <a:rPr lang="es-ES_tradnl" b="0" dirty="0">
                <a:solidFill>
                  <a:schemeClr val="accent3"/>
                </a:solidFill>
              </a:rPr>
              <a:t> </a:t>
            </a:r>
            <a:r>
              <a:rPr lang="es-ES_tradnl" dirty="0">
                <a:solidFill>
                  <a:schemeClr val="accent3"/>
                </a:solidFill>
              </a:rPr>
              <a:t>Definición de Membresía, Criterios y </a:t>
            </a:r>
            <a:r>
              <a:rPr lang="es-ES_tradnl" dirty="0" smtClean="0">
                <a:solidFill>
                  <a:schemeClr val="accent3"/>
                </a:solidFill>
              </a:rPr>
              <a:t>Condiciones</a:t>
            </a:r>
          </a:p>
          <a:p>
            <a:r>
              <a:rPr lang="es-ES_tradnl" dirty="0">
                <a:solidFill>
                  <a:schemeClr val="accent3"/>
                </a:solidFill>
              </a:rPr>
              <a:t>	 </a:t>
            </a:r>
            <a:r>
              <a:rPr lang="es-ES_tradnl" dirty="0" smtClean="0">
                <a:solidFill>
                  <a:schemeClr val="accent3"/>
                </a:solidFill>
              </a:rPr>
              <a:t>✓ </a:t>
            </a:r>
            <a:r>
              <a:rPr lang="es-ES_tradnl" b="0" dirty="0">
                <a:solidFill>
                  <a:schemeClr val="accent3"/>
                </a:solidFill>
              </a:rPr>
              <a:t>Plataforma de comunicación</a:t>
            </a:r>
            <a:endParaRPr lang="es-ES_tradnl" b="0" dirty="0" smtClean="0">
              <a:solidFill>
                <a:schemeClr val="accent3"/>
              </a:solidFill>
            </a:endParaRPr>
          </a:p>
          <a:p>
            <a:r>
              <a:rPr lang="es-ES_tradnl" dirty="0">
                <a:solidFill>
                  <a:schemeClr val="accent3"/>
                </a:solidFill>
              </a:rPr>
              <a:t>	 </a:t>
            </a:r>
            <a:r>
              <a:rPr lang="es-ES_tradnl" dirty="0" smtClean="0">
                <a:solidFill>
                  <a:schemeClr val="accent3"/>
                </a:solidFill>
              </a:rPr>
              <a:t>✓ </a:t>
            </a:r>
            <a:r>
              <a:rPr lang="es-ES_tradnl" b="0" dirty="0">
                <a:solidFill>
                  <a:schemeClr val="accent3"/>
                </a:solidFill>
              </a:rPr>
              <a:t>Integración del </a:t>
            </a:r>
            <a:r>
              <a:rPr lang="es-ES_tradnl" b="0" dirty="0" smtClean="0">
                <a:solidFill>
                  <a:schemeClr val="accent3"/>
                </a:solidFill>
              </a:rPr>
              <a:t>Caribe</a:t>
            </a:r>
            <a:endParaRPr lang="es-ES_tradnl" dirty="0">
              <a:solidFill>
                <a:schemeClr val="accent3"/>
              </a:solidFill>
            </a:endParaRPr>
          </a:p>
          <a:p>
            <a:pPr marL="342900" lvl="0" indent="-342900">
              <a:buFont typeface="Wingdings" panose="05000000000000000000" pitchFamily="2" charset="2"/>
              <a:buChar char="q"/>
            </a:pPr>
            <a:r>
              <a:rPr lang="es-ES_tradnl" b="0" dirty="0">
                <a:solidFill>
                  <a:schemeClr val="accent4"/>
                </a:solidFill>
              </a:rPr>
              <a:t>Políticas y Procedimientos</a:t>
            </a:r>
          </a:p>
          <a:p>
            <a:pPr marL="342900" lvl="0" indent="-342900">
              <a:buFont typeface="Wingdings" panose="05000000000000000000" pitchFamily="2" charset="2"/>
              <a:buChar char="q"/>
            </a:pPr>
            <a:r>
              <a:rPr lang="es-ES_tradnl" b="0" dirty="0">
                <a:solidFill>
                  <a:schemeClr val="accent4"/>
                </a:solidFill>
              </a:rPr>
              <a:t>Plan </a:t>
            </a:r>
            <a:r>
              <a:rPr lang="es-ES_tradnl" b="0" dirty="0" smtClean="0">
                <a:solidFill>
                  <a:schemeClr val="accent4"/>
                </a:solidFill>
              </a:rPr>
              <a:t>Estratégico</a:t>
            </a:r>
          </a:p>
          <a:p>
            <a:r>
              <a:rPr lang="es-ES_tradnl" b="0" dirty="0" smtClean="0">
                <a:solidFill>
                  <a:schemeClr val="accent3"/>
                </a:solidFill>
              </a:rPr>
              <a:t>	</a:t>
            </a:r>
            <a:r>
              <a:rPr lang="es-ES_tradnl" dirty="0">
                <a:solidFill>
                  <a:schemeClr val="accent3"/>
                </a:solidFill>
              </a:rPr>
              <a:t> ✓ </a:t>
            </a:r>
            <a:r>
              <a:rPr lang="es-ES_tradnl" b="0" dirty="0" smtClean="0">
                <a:solidFill>
                  <a:schemeClr val="accent3"/>
                </a:solidFill>
              </a:rPr>
              <a:t>Objetivo </a:t>
            </a:r>
            <a:r>
              <a:rPr lang="es-ES_tradnl" b="0" dirty="0">
                <a:solidFill>
                  <a:schemeClr val="accent3"/>
                </a:solidFill>
              </a:rPr>
              <a:t>General</a:t>
            </a:r>
          </a:p>
          <a:p>
            <a:r>
              <a:rPr lang="es-ES_tradnl" b="0" dirty="0" smtClean="0">
                <a:solidFill>
                  <a:schemeClr val="accent3"/>
                </a:solidFill>
              </a:rPr>
              <a:t>	</a:t>
            </a:r>
            <a:r>
              <a:rPr lang="es-ES_tradnl" dirty="0">
                <a:solidFill>
                  <a:schemeClr val="accent3"/>
                </a:solidFill>
              </a:rPr>
              <a:t> ✓ </a:t>
            </a:r>
            <a:r>
              <a:rPr lang="es-ES_tradnl" b="0" dirty="0" smtClean="0">
                <a:solidFill>
                  <a:schemeClr val="accent3"/>
                </a:solidFill>
              </a:rPr>
              <a:t>Visión</a:t>
            </a:r>
            <a:r>
              <a:rPr lang="es-ES_tradnl" b="0" dirty="0">
                <a:solidFill>
                  <a:schemeClr val="accent3"/>
                </a:solidFill>
              </a:rPr>
              <a:t>, M</a:t>
            </a:r>
            <a:r>
              <a:rPr lang="es-ES_tradnl" b="0" dirty="0" smtClean="0">
                <a:solidFill>
                  <a:schemeClr val="accent3"/>
                </a:solidFill>
              </a:rPr>
              <a:t>isión, Metas</a:t>
            </a:r>
            <a:endParaRPr lang="es-ES_tradnl" b="0" dirty="0">
              <a:solidFill>
                <a:schemeClr val="accent4"/>
              </a:solidFill>
            </a:endParaRPr>
          </a:p>
          <a:p>
            <a:pPr marL="342900" lvl="0" indent="-342900">
              <a:buFont typeface="Wingdings" panose="05000000000000000000" pitchFamily="2" charset="2"/>
              <a:buChar char="q"/>
            </a:pPr>
            <a:r>
              <a:rPr lang="es-ES_tradnl" b="0" dirty="0">
                <a:solidFill>
                  <a:schemeClr val="accent4"/>
                </a:solidFill>
              </a:rPr>
              <a:t>Plan para la Evaluación Continua del Rendimiento de la Red y el Progreso hacia las Metas y Objetivos</a:t>
            </a:r>
          </a:p>
          <a:p>
            <a:r>
              <a:rPr lang="es-ES_tradnl" dirty="0"/>
              <a:t> </a:t>
            </a:r>
          </a:p>
          <a:p>
            <a:pPr algn="ctr"/>
            <a:endParaRPr lang="en-US" dirty="0">
              <a:solidFill>
                <a:schemeClr val="accent4"/>
              </a:solidFill>
            </a:endParaRPr>
          </a:p>
        </p:txBody>
      </p:sp>
      <p:sp>
        <p:nvSpPr>
          <p:cNvPr id="14" name="Arrow: Right 24">
            <a:extLst>
              <a:ext uri="{FF2B5EF4-FFF2-40B4-BE49-F238E27FC236}">
                <a16:creationId xmlns:a16="http://schemas.microsoft.com/office/drawing/2014/main" id="{0489BB88-F793-413A-B4D7-8F034447EAA6}"/>
              </a:ext>
            </a:extLst>
          </p:cNvPr>
          <p:cNvSpPr/>
          <p:nvPr/>
        </p:nvSpPr>
        <p:spPr>
          <a:xfrm>
            <a:off x="4061649" y="2422425"/>
            <a:ext cx="2042160" cy="1458656"/>
          </a:xfrm>
          <a:prstGeom prst="rightArrow">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685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1383B26-820F-4A28-90C8-56DA30AA4AF2}"/>
              </a:ext>
            </a:extLst>
          </p:cNvPr>
          <p:cNvSpPr>
            <a:spLocks noGrp="1"/>
          </p:cNvSpPr>
          <p:nvPr>
            <p:ph type="body" sz="quarter" idx="16"/>
          </p:nvPr>
        </p:nvSpPr>
        <p:spPr>
          <a:xfrm>
            <a:off x="3107602" y="443343"/>
            <a:ext cx="9084398" cy="885371"/>
          </a:xfrm>
        </p:spPr>
        <p:txBody>
          <a:bodyPr/>
          <a:lstStyle/>
          <a:p>
            <a:r>
              <a:rPr lang="en-US" dirty="0">
                <a:solidFill>
                  <a:schemeClr val="accent6"/>
                </a:solidFill>
              </a:rPr>
              <a:t>Donde hemos estado, dónde estamos y hacia dónde vamos</a:t>
            </a:r>
          </a:p>
          <a:p>
            <a:endParaRPr lang="en-US" dirty="0"/>
          </a:p>
        </p:txBody>
      </p:sp>
      <p:sp>
        <p:nvSpPr>
          <p:cNvPr id="7" name="Slide Number Placeholder 6">
            <a:extLst>
              <a:ext uri="{FF2B5EF4-FFF2-40B4-BE49-F238E27FC236}">
                <a16:creationId xmlns:a16="http://schemas.microsoft.com/office/drawing/2014/main" id="{3AF63457-CDFE-4D7B-8D92-B8E30A6C50C3}"/>
              </a:ext>
            </a:extLst>
          </p:cNvPr>
          <p:cNvSpPr>
            <a:spLocks noGrp="1"/>
          </p:cNvSpPr>
          <p:nvPr>
            <p:ph type="sldNum" sz="quarter" idx="4"/>
          </p:nvPr>
        </p:nvSpPr>
        <p:spPr/>
        <p:txBody>
          <a:bodyPr/>
          <a:lstStyle/>
          <a:p>
            <a:r>
              <a:rPr lang="en-US"/>
              <a:t>5</a:t>
            </a:r>
          </a:p>
        </p:txBody>
      </p:sp>
      <p:sp>
        <p:nvSpPr>
          <p:cNvPr id="8" name="Title 4">
            <a:extLst>
              <a:ext uri="{FF2B5EF4-FFF2-40B4-BE49-F238E27FC236}">
                <a16:creationId xmlns:a16="http://schemas.microsoft.com/office/drawing/2014/main" id="{174BCC13-56CC-4F79-B6F8-94A93B41E955}"/>
              </a:ext>
            </a:extLst>
          </p:cNvPr>
          <p:cNvSpPr>
            <a:spLocks noGrp="1"/>
          </p:cNvSpPr>
          <p:nvPr>
            <p:ph type="title"/>
          </p:nvPr>
        </p:nvSpPr>
        <p:spPr>
          <a:xfrm>
            <a:off x="316322" y="255367"/>
            <a:ext cx="2375877" cy="978729"/>
          </a:xfrm>
        </p:spPr>
        <p:txBody>
          <a:bodyPr/>
          <a:lstStyle/>
          <a:p>
            <a:r>
              <a:rPr lang="en-US" dirty="0"/>
              <a:t>HOJA DE RUTA</a:t>
            </a:r>
          </a:p>
        </p:txBody>
      </p:sp>
      <p:sp>
        <p:nvSpPr>
          <p:cNvPr id="12" name="Text Placeholder 1">
            <a:extLst>
              <a:ext uri="{FF2B5EF4-FFF2-40B4-BE49-F238E27FC236}">
                <a16:creationId xmlns:a16="http://schemas.microsoft.com/office/drawing/2014/main" id="{0588D73C-E2E3-4163-A05A-0191A0C2FFD5}"/>
              </a:ext>
            </a:extLst>
          </p:cNvPr>
          <p:cNvSpPr txBox="1">
            <a:spLocks/>
          </p:cNvSpPr>
          <p:nvPr/>
        </p:nvSpPr>
        <p:spPr>
          <a:xfrm>
            <a:off x="140677" y="2241302"/>
            <a:ext cx="3465719" cy="301649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_tradnl" sz="4000" dirty="0">
                <a:solidFill>
                  <a:schemeClr val="accent4"/>
                </a:solidFill>
              </a:rPr>
              <a:t>Áreas Prioritarias Identificadas de Gobernanza</a:t>
            </a:r>
          </a:p>
        </p:txBody>
      </p:sp>
      <p:sp>
        <p:nvSpPr>
          <p:cNvPr id="13" name="Text Placeholder 1">
            <a:extLst>
              <a:ext uri="{FF2B5EF4-FFF2-40B4-BE49-F238E27FC236}">
                <a16:creationId xmlns:a16="http://schemas.microsoft.com/office/drawing/2014/main" id="{0588D73C-E2E3-4163-A05A-0191A0C2FFD5}"/>
              </a:ext>
            </a:extLst>
          </p:cNvPr>
          <p:cNvSpPr txBox="1">
            <a:spLocks/>
          </p:cNvSpPr>
          <p:nvPr/>
        </p:nvSpPr>
        <p:spPr>
          <a:xfrm>
            <a:off x="6384175" y="1494692"/>
            <a:ext cx="5652653" cy="535537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Wingdings" panose="05000000000000000000" pitchFamily="2" charset="2"/>
              <a:buChar char="Ø"/>
            </a:pPr>
            <a:r>
              <a:rPr lang="es-ES_tradnl" dirty="0">
                <a:solidFill>
                  <a:schemeClr val="accent3"/>
                </a:solidFill>
              </a:rPr>
              <a:t>Estructura Organizativo, Patrones de Liderazgo, y Diseño de Sistemas </a:t>
            </a:r>
          </a:p>
          <a:p>
            <a:r>
              <a:rPr lang="es-ES_tradnl" dirty="0">
                <a:solidFill>
                  <a:schemeClr val="accent3"/>
                </a:solidFill>
              </a:rPr>
              <a:t>✓</a:t>
            </a:r>
            <a:r>
              <a:rPr lang="es-ES_tradnl" b="0" dirty="0"/>
              <a:t> </a:t>
            </a:r>
            <a:r>
              <a:rPr lang="es-ES_tradnl" dirty="0">
                <a:solidFill>
                  <a:schemeClr val="accent3"/>
                </a:solidFill>
              </a:rPr>
              <a:t>Definición de Membresía, Criterios y Condiciones </a:t>
            </a:r>
            <a:endParaRPr lang="es-ES_tradnl" dirty="0" smtClean="0">
              <a:solidFill>
                <a:schemeClr val="accent3"/>
              </a:solidFill>
            </a:endParaRPr>
          </a:p>
          <a:p>
            <a:r>
              <a:rPr lang="es-ES_tradnl" dirty="0" smtClean="0">
                <a:solidFill>
                  <a:schemeClr val="accent3"/>
                </a:solidFill>
              </a:rPr>
              <a:t>	✓ </a:t>
            </a:r>
            <a:r>
              <a:rPr lang="es-ES_tradnl" b="0" dirty="0" smtClean="0">
                <a:solidFill>
                  <a:schemeClr val="accent3"/>
                </a:solidFill>
              </a:rPr>
              <a:t>Plataforma </a:t>
            </a:r>
            <a:r>
              <a:rPr lang="es-ES_tradnl" b="0" dirty="0">
                <a:solidFill>
                  <a:schemeClr val="accent3"/>
                </a:solidFill>
              </a:rPr>
              <a:t>de comunicación</a:t>
            </a:r>
          </a:p>
          <a:p>
            <a:r>
              <a:rPr lang="es-ES_tradnl" dirty="0">
                <a:solidFill>
                  <a:schemeClr val="accent3"/>
                </a:solidFill>
              </a:rPr>
              <a:t>	 ✓ </a:t>
            </a:r>
            <a:r>
              <a:rPr lang="es-ES_tradnl" b="0" dirty="0">
                <a:solidFill>
                  <a:schemeClr val="accent3"/>
                </a:solidFill>
              </a:rPr>
              <a:t>Integración del Caribe</a:t>
            </a:r>
            <a:endParaRPr lang="es-ES_tradnl" dirty="0">
              <a:solidFill>
                <a:schemeClr val="accent3"/>
              </a:solidFill>
            </a:endParaRPr>
          </a:p>
          <a:p>
            <a:pPr marL="342900" lvl="0" indent="-342900">
              <a:buFont typeface="Wingdings" panose="05000000000000000000" pitchFamily="2" charset="2"/>
              <a:buChar char="q"/>
            </a:pPr>
            <a:r>
              <a:rPr lang="es-ES_tradnl" b="0" dirty="0" smtClean="0">
                <a:solidFill>
                  <a:schemeClr val="accent4"/>
                </a:solidFill>
              </a:rPr>
              <a:t>Políticas </a:t>
            </a:r>
            <a:r>
              <a:rPr lang="es-ES_tradnl" b="0" dirty="0">
                <a:solidFill>
                  <a:schemeClr val="accent4"/>
                </a:solidFill>
              </a:rPr>
              <a:t>y Procedimientos</a:t>
            </a:r>
          </a:p>
          <a:p>
            <a:pPr marL="342900" lvl="0" indent="-342900">
              <a:buFont typeface="Wingdings" panose="05000000000000000000" pitchFamily="2" charset="2"/>
              <a:buChar char="q"/>
            </a:pPr>
            <a:r>
              <a:rPr lang="es-ES_tradnl" b="0" dirty="0">
                <a:solidFill>
                  <a:schemeClr val="accent4"/>
                </a:solidFill>
              </a:rPr>
              <a:t>Plan </a:t>
            </a:r>
            <a:r>
              <a:rPr lang="es-ES_tradnl" b="0" dirty="0" smtClean="0">
                <a:solidFill>
                  <a:schemeClr val="accent4"/>
                </a:solidFill>
              </a:rPr>
              <a:t>Estratégico</a:t>
            </a:r>
          </a:p>
          <a:p>
            <a:r>
              <a:rPr lang="es-ES_tradnl" dirty="0" smtClean="0">
                <a:solidFill>
                  <a:schemeClr val="accent3"/>
                </a:solidFill>
              </a:rPr>
              <a:t>	✓ </a:t>
            </a:r>
            <a:r>
              <a:rPr lang="es-ES_tradnl" b="0" dirty="0">
                <a:solidFill>
                  <a:schemeClr val="accent3"/>
                </a:solidFill>
              </a:rPr>
              <a:t>Objetivo General</a:t>
            </a:r>
          </a:p>
          <a:p>
            <a:r>
              <a:rPr lang="es-ES_tradnl" b="0" dirty="0">
                <a:solidFill>
                  <a:schemeClr val="accent3"/>
                </a:solidFill>
              </a:rPr>
              <a:t>	</a:t>
            </a:r>
            <a:r>
              <a:rPr lang="es-ES_tradnl" dirty="0">
                <a:solidFill>
                  <a:schemeClr val="accent3"/>
                </a:solidFill>
              </a:rPr>
              <a:t> ✓ </a:t>
            </a:r>
            <a:r>
              <a:rPr lang="es-ES_tradnl" b="0" dirty="0">
                <a:solidFill>
                  <a:schemeClr val="accent3"/>
                </a:solidFill>
              </a:rPr>
              <a:t>Visión, misión, </a:t>
            </a:r>
            <a:r>
              <a:rPr lang="es-ES_tradnl" b="0" dirty="0" smtClean="0">
                <a:solidFill>
                  <a:schemeClr val="accent3"/>
                </a:solidFill>
              </a:rPr>
              <a:t>metas</a:t>
            </a:r>
            <a:endParaRPr lang="es-ES_tradnl" b="0" dirty="0">
              <a:solidFill>
                <a:schemeClr val="accent4"/>
              </a:solidFill>
            </a:endParaRPr>
          </a:p>
          <a:p>
            <a:pPr marL="342900" lvl="0" indent="-342900">
              <a:buFont typeface="Wingdings" panose="05000000000000000000" pitchFamily="2" charset="2"/>
              <a:buChar char="q"/>
            </a:pPr>
            <a:r>
              <a:rPr lang="es-ES_tradnl" b="0" dirty="0">
                <a:solidFill>
                  <a:schemeClr val="accent4"/>
                </a:solidFill>
              </a:rPr>
              <a:t>Plan para la Evaluación Continua del Rendimiento de la Red y el Progreso hacia las Metas y Objetivos</a:t>
            </a:r>
          </a:p>
          <a:p>
            <a:r>
              <a:rPr lang="en-US" dirty="0"/>
              <a:t> </a:t>
            </a:r>
          </a:p>
          <a:p>
            <a:pPr algn="ctr"/>
            <a:endParaRPr lang="en-US" dirty="0">
              <a:solidFill>
                <a:schemeClr val="accent4"/>
              </a:solidFill>
            </a:endParaRPr>
          </a:p>
        </p:txBody>
      </p:sp>
      <p:sp>
        <p:nvSpPr>
          <p:cNvPr id="14" name="Arrow: Right 24">
            <a:extLst>
              <a:ext uri="{FF2B5EF4-FFF2-40B4-BE49-F238E27FC236}">
                <a16:creationId xmlns:a16="http://schemas.microsoft.com/office/drawing/2014/main" id="{0489BB88-F793-413A-B4D7-8F034447EAA6}"/>
              </a:ext>
            </a:extLst>
          </p:cNvPr>
          <p:cNvSpPr/>
          <p:nvPr/>
        </p:nvSpPr>
        <p:spPr>
          <a:xfrm>
            <a:off x="4061649" y="2422425"/>
            <a:ext cx="2042160" cy="1458656"/>
          </a:xfrm>
          <a:prstGeom prst="rightArrow">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17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448777" y="2827078"/>
            <a:ext cx="5208335" cy="1144929"/>
          </a:xfrm>
        </p:spPr>
        <p:txBody>
          <a:bodyPr/>
          <a:lstStyle/>
          <a:p>
            <a:r>
              <a:rPr lang="en-US" sz="7200" dirty="0"/>
              <a:t>INFORMES</a:t>
            </a:r>
          </a:p>
        </p:txBody>
      </p:sp>
      <p:sp>
        <p:nvSpPr>
          <p:cNvPr id="7" name="Slide Number Placeholder 6"/>
          <p:cNvSpPr>
            <a:spLocks noGrp="1"/>
          </p:cNvSpPr>
          <p:nvPr>
            <p:ph type="sldNum" sz="quarter" idx="4294967295"/>
          </p:nvPr>
        </p:nvSpPr>
        <p:spPr>
          <a:xfrm>
            <a:off x="11668125" y="6484938"/>
            <a:ext cx="523875" cy="365125"/>
          </a:xfrm>
        </p:spPr>
        <p:txBody>
          <a:bodyPr/>
          <a:lstStyle/>
          <a:p>
            <a:r>
              <a:rPr lang="en-US"/>
              <a:t>6</a:t>
            </a:r>
          </a:p>
        </p:txBody>
      </p:sp>
    </p:spTree>
    <p:extLst>
      <p:ext uri="{BB962C8B-B14F-4D97-AF65-F5344CB8AC3E}">
        <p14:creationId xmlns:p14="http://schemas.microsoft.com/office/powerpoint/2010/main" val="3586204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7</a:t>
            </a:r>
          </a:p>
        </p:txBody>
      </p:sp>
      <p:sp>
        <p:nvSpPr>
          <p:cNvPr id="8"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LA RED DE EQUIDAD EN SALUD </a:t>
            </a:r>
            <a:r>
              <a:rPr lang="en-US" dirty="0" smtClean="0">
                <a:solidFill>
                  <a:schemeClr val="accent4"/>
                </a:solidFill>
              </a:rPr>
              <a:t>DE </a:t>
            </a:r>
            <a:r>
              <a:rPr lang="en-US" dirty="0">
                <a:solidFill>
                  <a:schemeClr val="accent4"/>
                </a:solidFill>
              </a:rPr>
              <a:t>LAS AMERICAS (RESA)</a:t>
            </a:r>
            <a:endParaRPr lang="en-US" sz="2400" dirty="0">
              <a:solidFill>
                <a:schemeClr val="accent4"/>
              </a:solidFill>
            </a:endParaRPr>
          </a:p>
          <a:p>
            <a:pPr algn="ctr"/>
            <a:r>
              <a:rPr lang="en-US" sz="2400" dirty="0">
                <a:solidFill>
                  <a:schemeClr val="accent4"/>
                </a:solidFill>
              </a:rPr>
              <a:t> CARTA CONSTITUTIVA DEL COMITE DE GOBERNANZA</a:t>
            </a:r>
          </a:p>
        </p:txBody>
      </p:sp>
      <p:sp>
        <p:nvSpPr>
          <p:cNvPr id="5" name="Oval 4"/>
          <p:cNvSpPr/>
          <p:nvPr/>
        </p:nvSpPr>
        <p:spPr>
          <a:xfrm>
            <a:off x="4524701" y="2112579"/>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4871542" y="2475046"/>
            <a:ext cx="2033752" cy="1754326"/>
          </a:xfrm>
          <a:prstGeom prst="rect">
            <a:avLst/>
          </a:prstGeom>
          <a:noFill/>
        </p:spPr>
        <p:txBody>
          <a:bodyPr wrap="square" rtlCol="0">
            <a:spAutoFit/>
          </a:bodyPr>
          <a:lstStyle/>
          <a:p>
            <a:pPr algn="ctr"/>
            <a:r>
              <a:rPr lang="es-ES_tradnl" sz="3600" b="1" dirty="0"/>
              <a:t>¿Qué Hay de Nuevo?</a:t>
            </a:r>
          </a:p>
        </p:txBody>
      </p:sp>
    </p:spTree>
    <p:extLst>
      <p:ext uri="{BB962C8B-B14F-4D97-AF65-F5344CB8AC3E}">
        <p14:creationId xmlns:p14="http://schemas.microsoft.com/office/powerpoint/2010/main" val="386206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a:t>8</a:t>
            </a:r>
          </a:p>
        </p:txBody>
      </p:sp>
      <p:sp>
        <p:nvSpPr>
          <p:cNvPr id="5" name="Oval 4"/>
          <p:cNvSpPr/>
          <p:nvPr/>
        </p:nvSpPr>
        <p:spPr>
          <a:xfrm>
            <a:off x="4524701" y="2112579"/>
            <a:ext cx="2727434" cy="244365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2288627" y="1649284"/>
            <a:ext cx="2222937" cy="6306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dirty="0"/>
              <a:t>Estructura del Documento</a:t>
            </a:r>
          </a:p>
        </p:txBody>
      </p:sp>
      <p:cxnSp>
        <p:nvCxnSpPr>
          <p:cNvPr id="10" name="Straight Arrow Connector 9"/>
          <p:cNvCxnSpPr/>
          <p:nvPr/>
        </p:nvCxnSpPr>
        <p:spPr>
          <a:xfrm flipH="1" flipV="1">
            <a:off x="4193628" y="2279905"/>
            <a:ext cx="504496" cy="47906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3591DD1E-09B3-4C1D-9937-BC638F4BAE6D}"/>
              </a:ext>
            </a:extLst>
          </p:cNvPr>
          <p:cNvSpPr>
            <a:spLocks noGrp="1"/>
          </p:cNvSpPr>
          <p:nvPr>
            <p:ph type="body" sz="quarter" idx="4294967295"/>
          </p:nvPr>
        </p:nvSpPr>
        <p:spPr>
          <a:xfrm>
            <a:off x="-100739" y="0"/>
            <a:ext cx="12179111" cy="885371"/>
          </a:xfrm>
          <a:prstGeom prst="rect">
            <a:avLst/>
          </a:prstGeom>
        </p:spPr>
        <p:txBody>
          <a:bodyPr/>
          <a:lstStyle/>
          <a:p>
            <a:pPr algn="ctr"/>
            <a:r>
              <a:rPr lang="en-US" dirty="0">
                <a:solidFill>
                  <a:schemeClr val="accent4"/>
                </a:solidFill>
              </a:rPr>
              <a:t>LA RED DE EQUIDAD EN SALUD </a:t>
            </a:r>
            <a:r>
              <a:rPr lang="en-US" dirty="0" smtClean="0">
                <a:solidFill>
                  <a:schemeClr val="accent4"/>
                </a:solidFill>
              </a:rPr>
              <a:t>DE </a:t>
            </a:r>
            <a:r>
              <a:rPr lang="en-US" dirty="0">
                <a:solidFill>
                  <a:schemeClr val="accent4"/>
                </a:solidFill>
              </a:rPr>
              <a:t>LAS AMERICAS (RESA)</a:t>
            </a:r>
            <a:endParaRPr lang="en-US" sz="2400" dirty="0">
              <a:solidFill>
                <a:schemeClr val="accent4"/>
              </a:solidFill>
            </a:endParaRPr>
          </a:p>
          <a:p>
            <a:pPr algn="ctr"/>
            <a:r>
              <a:rPr lang="en-US" sz="2400" dirty="0">
                <a:solidFill>
                  <a:schemeClr val="accent4"/>
                </a:solidFill>
              </a:rPr>
              <a:t> CARTA CONSTITUTIVA DEL COMITE DE GOBERNANZA</a:t>
            </a:r>
          </a:p>
        </p:txBody>
      </p:sp>
      <p:sp>
        <p:nvSpPr>
          <p:cNvPr id="13" name="TextBox 12"/>
          <p:cNvSpPr txBox="1"/>
          <p:nvPr/>
        </p:nvSpPr>
        <p:spPr>
          <a:xfrm>
            <a:off x="4871542" y="2475046"/>
            <a:ext cx="2033752" cy="1754326"/>
          </a:xfrm>
          <a:prstGeom prst="rect">
            <a:avLst/>
          </a:prstGeom>
          <a:noFill/>
        </p:spPr>
        <p:txBody>
          <a:bodyPr wrap="square" rtlCol="0">
            <a:spAutoFit/>
          </a:bodyPr>
          <a:lstStyle/>
          <a:p>
            <a:pPr algn="ctr"/>
            <a:r>
              <a:rPr lang="es-ES_tradnl" sz="3600" b="1" dirty="0"/>
              <a:t>¿Qué Hay de Nuevo?</a:t>
            </a:r>
          </a:p>
        </p:txBody>
      </p:sp>
    </p:spTree>
    <p:extLst>
      <p:ext uri="{BB962C8B-B14F-4D97-AF65-F5344CB8AC3E}">
        <p14:creationId xmlns:p14="http://schemas.microsoft.com/office/powerpoint/2010/main" val="2286947066"/>
      </p:ext>
    </p:extLst>
  </p:cSld>
  <p:clrMapOvr>
    <a:masterClrMapping/>
  </p:clrMapOvr>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1664</TotalTime>
  <Words>1484</Words>
  <Application>Microsoft Office PowerPoint</Application>
  <PresentationFormat>Widescreen</PresentationFormat>
  <Paragraphs>280</Paragraphs>
  <Slides>39</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Arial Black</vt:lpstr>
      <vt:lpstr>Calibri</vt:lpstr>
      <vt:lpstr>Segoe UI</vt:lpstr>
      <vt:lpstr>Segoe UI Black</vt:lpstr>
      <vt:lpstr>Segoe UI Light</vt:lpstr>
      <vt:lpstr>Segoe UI Semibold</vt:lpstr>
      <vt:lpstr>Segoe UI Semilight</vt:lpstr>
      <vt:lpstr>Wingdings</vt:lpstr>
      <vt:lpstr>Storybuilding Neal Creative</vt:lpstr>
      <vt:lpstr>Red de Equidad en Salud  de las Américas   </vt:lpstr>
      <vt:lpstr>PowerPoint Presentation</vt:lpstr>
      <vt:lpstr>Puntos de Agenda</vt:lpstr>
      <vt:lpstr>HOJA DE RUTA</vt:lpstr>
      <vt:lpstr>HOJA DE RUTA</vt:lpstr>
      <vt:lpstr>HOJA DE RUTA</vt:lpstr>
      <vt:lpstr>INFORMES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Preguntas, comentarios, sugerencias?</vt:lpstr>
      <vt:lpstr>PowerPoint Presentation</vt:lpstr>
      <vt:lpstr>PowerPoint Presentation</vt:lpstr>
      <vt:lpstr>PowerPoint Presentation</vt:lpstr>
      <vt:lpstr>PowerPoint Presentation</vt:lpstr>
      <vt:lpstr>Preguntas, comentarios, sugerencias?</vt:lpstr>
      <vt:lpstr>FORMULARIO DE REGISTRACION</vt:lpstr>
      <vt:lpstr>AVANCE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AVANCE 2</vt:lpstr>
      <vt:lpstr>AREAS PRIORITARIAS DE GOBERNANZA</vt:lpstr>
      <vt:lpstr>AREAS PRIORITARIAS DE GOBERNANZA</vt:lpstr>
      <vt:lpstr>AREAS PRIORITARIAS DE GOBERNANZA</vt:lpstr>
      <vt:lpstr>AREAS PRIORITARIAS DE GOBERNANZA</vt:lpstr>
      <vt:lpstr>ESTRUCTURA ORGANIZATIVA: Nuevo Comité</vt:lpstr>
      <vt:lpstr>PowerPoint Presentation</vt:lpstr>
      <vt:lpstr>PowerPoint Presentation</vt:lpstr>
      <vt:lpstr>PowerPoint Presentation</vt:lpstr>
      <vt:lpstr>¡GRACIAS!  Enviar información y el feedback por el miércoles, 30 de mayo: HealthEquidadNetwork@mednet.ucla.edu   PRÓXIMA REUNIÓN: 13 de junio ​​2018 a las 9:00 am PT Continuar la discusión sobre las áreas prioritarias de Gobernanza</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dc:title>
  <dc:subject/>
  <dc:creator>Anne Dubois</dc:creator>
  <cp:keywords/>
  <dc:description/>
  <cp:lastModifiedBy>Hernandez, Bri-Ann M.</cp:lastModifiedBy>
  <cp:revision>292</cp:revision>
  <dcterms:created xsi:type="dcterms:W3CDTF">2017-12-07T23:08:09Z</dcterms:created>
  <dcterms:modified xsi:type="dcterms:W3CDTF">2018-05-15T20:49:25Z</dcterms:modified>
  <cp:category/>
</cp:coreProperties>
</file>