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4" r:id="rId2"/>
  </p:sldMasterIdLst>
  <p:notesMasterIdLst>
    <p:notesMasterId r:id="rId42"/>
  </p:notesMasterIdLst>
  <p:handoutMasterIdLst>
    <p:handoutMasterId r:id="rId43"/>
  </p:handoutMasterIdLst>
  <p:sldIdLst>
    <p:sldId id="441" r:id="rId3"/>
    <p:sldId id="501" r:id="rId4"/>
    <p:sldId id="458" r:id="rId5"/>
    <p:sldId id="468" r:id="rId6"/>
    <p:sldId id="469" r:id="rId7"/>
    <p:sldId id="470" r:id="rId8"/>
    <p:sldId id="442" r:id="rId9"/>
    <p:sldId id="443" r:id="rId10"/>
    <p:sldId id="471" r:id="rId11"/>
    <p:sldId id="472" r:id="rId12"/>
    <p:sldId id="473" r:id="rId13"/>
    <p:sldId id="474" r:id="rId14"/>
    <p:sldId id="475" r:id="rId15"/>
    <p:sldId id="500" r:id="rId16"/>
    <p:sldId id="483" r:id="rId17"/>
    <p:sldId id="478" r:id="rId18"/>
    <p:sldId id="479" r:id="rId19"/>
    <p:sldId id="477" r:id="rId20"/>
    <p:sldId id="480" r:id="rId21"/>
    <p:sldId id="481" r:id="rId22"/>
    <p:sldId id="482" r:id="rId23"/>
    <p:sldId id="484" r:id="rId24"/>
    <p:sldId id="487" r:id="rId25"/>
    <p:sldId id="488" r:id="rId26"/>
    <p:sldId id="476" r:id="rId27"/>
    <p:sldId id="489" r:id="rId28"/>
    <p:sldId id="492" r:id="rId29"/>
    <p:sldId id="494" r:id="rId30"/>
    <p:sldId id="493" r:id="rId31"/>
    <p:sldId id="495" r:id="rId32"/>
    <p:sldId id="451" r:id="rId33"/>
    <p:sldId id="496" r:id="rId34"/>
    <p:sldId id="503" r:id="rId35"/>
    <p:sldId id="497" r:id="rId36"/>
    <p:sldId id="445" r:id="rId37"/>
    <p:sldId id="499" r:id="rId38"/>
    <p:sldId id="502" r:id="rId39"/>
    <p:sldId id="498" r:id="rId40"/>
    <p:sldId id="459" r:id="rId4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PTX" id="{BB928E10-A69C-42F6-8B07-A2FEAC067766}">
          <p14:sldIdLst>
            <p14:sldId id="441"/>
            <p14:sldId id="501"/>
            <p14:sldId id="458"/>
            <p14:sldId id="468"/>
            <p14:sldId id="469"/>
            <p14:sldId id="470"/>
            <p14:sldId id="442"/>
            <p14:sldId id="443"/>
            <p14:sldId id="471"/>
            <p14:sldId id="472"/>
            <p14:sldId id="473"/>
            <p14:sldId id="474"/>
            <p14:sldId id="475"/>
            <p14:sldId id="500"/>
            <p14:sldId id="483"/>
            <p14:sldId id="478"/>
            <p14:sldId id="479"/>
            <p14:sldId id="477"/>
            <p14:sldId id="480"/>
            <p14:sldId id="481"/>
            <p14:sldId id="482"/>
            <p14:sldId id="484"/>
            <p14:sldId id="487"/>
            <p14:sldId id="488"/>
            <p14:sldId id="476"/>
            <p14:sldId id="489"/>
            <p14:sldId id="492"/>
            <p14:sldId id="494"/>
            <p14:sldId id="493"/>
            <p14:sldId id="495"/>
            <p14:sldId id="451"/>
            <p14:sldId id="496"/>
            <p14:sldId id="503"/>
            <p14:sldId id="497"/>
            <p14:sldId id="445"/>
            <p14:sldId id="499"/>
            <p14:sldId id="502"/>
            <p14:sldId id="498"/>
            <p14:sldId id="4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Dubois" initials="AD" lastIdx="1" clrIdx="0">
    <p:extLst>
      <p:ext uri="{19B8F6BF-5375-455C-9EA6-DF929625EA0E}">
        <p15:presenceInfo xmlns:p15="http://schemas.microsoft.com/office/powerpoint/2012/main" userId="1b96c6a1c07749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924"/>
    <a:srgbClr val="B7472A"/>
    <a:srgbClr val="33CCCC"/>
    <a:srgbClr val="FFFFFF"/>
    <a:srgbClr val="0074AF"/>
    <a:srgbClr val="E6E6E6"/>
    <a:srgbClr val="000000"/>
    <a:srgbClr val="75D1FF"/>
    <a:srgbClr val="11161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8" autoAdjust="0"/>
    <p:restoredTop sz="85000" autoAdjust="0"/>
  </p:normalViewPr>
  <p:slideViewPr>
    <p:cSldViewPr snapToGrid="0">
      <p:cViewPr varScale="1">
        <p:scale>
          <a:sx n="56" d="100"/>
          <a:sy n="56" d="100"/>
        </p:scale>
        <p:origin x="96" y="924"/>
      </p:cViewPr>
      <p:guideLst/>
    </p:cSldViewPr>
  </p:slideViewPr>
  <p:outlineViewPr>
    <p:cViewPr>
      <p:scale>
        <a:sx n="33" d="100"/>
        <a:sy n="33" d="100"/>
      </p:scale>
      <p:origin x="0" y="-116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5/15/2018</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5/15/2018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382123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Structure:</a:t>
            </a:r>
            <a:r>
              <a:rPr lang="en-US" baseline="0" dirty="0" smtClean="0"/>
              <a:t> Formatted it to reflect a more official document; Added sections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116740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to discuss, but </a:t>
            </a:r>
            <a:r>
              <a:rPr lang="en-US" baseline="0" smtClean="0"/>
              <a:t>for reference so they know how it looks like. </a:t>
            </a:r>
            <a:endParaRPr lang="en-US"/>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331553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259551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118813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sent an engagement email with the enrollment form. We will provide you a link after the meeting if you want to invite others to join. </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4113601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145486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Pictures</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26</a:t>
            </a:fld>
            <a:endParaRPr lang="en-US"/>
          </a:p>
        </p:txBody>
      </p:sp>
    </p:spTree>
    <p:extLst>
      <p:ext uri="{BB962C8B-B14F-4D97-AF65-F5344CB8AC3E}">
        <p14:creationId xmlns:p14="http://schemas.microsoft.com/office/powerpoint/2010/main" val="4147158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30</a:t>
            </a:fld>
            <a:endParaRPr lang="en-US"/>
          </a:p>
        </p:txBody>
      </p:sp>
    </p:spTree>
    <p:extLst>
      <p:ext uri="{BB962C8B-B14F-4D97-AF65-F5344CB8AC3E}">
        <p14:creationId xmlns:p14="http://schemas.microsoft.com/office/powerpoint/2010/main" val="4517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39</a:t>
            </a:fld>
            <a:endParaRPr lang="en-US"/>
          </a:p>
        </p:txBody>
      </p:sp>
    </p:spTree>
    <p:extLst>
      <p:ext uri="{BB962C8B-B14F-4D97-AF65-F5344CB8AC3E}">
        <p14:creationId xmlns:p14="http://schemas.microsoft.com/office/powerpoint/2010/main" val="153786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please:</a:t>
            </a:r>
          </a:p>
          <a:p>
            <a:pPr marL="228600" indent="-228600">
              <a:buAutoNum type="arabicParenR"/>
            </a:pPr>
            <a:r>
              <a:rPr lang="en-US" dirty="0"/>
              <a:t>To request the floor- Press the hand icon to</a:t>
            </a:r>
            <a:r>
              <a:rPr lang="en-US" baseline="0" dirty="0"/>
              <a:t> the left hand sidebar</a:t>
            </a:r>
          </a:p>
          <a:p>
            <a:pPr marL="228600" indent="-228600">
              <a:buAutoNum type="arabicParenR"/>
            </a:pPr>
            <a:r>
              <a:rPr lang="en-US" baseline="0" dirty="0"/>
              <a:t>Once you request the floor, Andrea (the moderator) will receive a notification that someone has requested the floor. </a:t>
            </a:r>
          </a:p>
          <a:p>
            <a:pPr marL="228600" indent="-228600">
              <a:buAutoNum type="arabicParenR"/>
            </a:pPr>
            <a:r>
              <a:rPr lang="en-US" baseline="0" dirty="0"/>
              <a:t>Andrea (the moderator) will be able to see the order in which people have requested to speak.</a:t>
            </a:r>
          </a:p>
          <a:p>
            <a:pPr marL="228600" indent="-228600">
              <a:buAutoNum type="arabicParenR"/>
            </a:pPr>
            <a:r>
              <a:rPr lang="en-US" baseline="0" dirty="0"/>
              <a:t>In between people speaking, Andrea (the moderator) will announce who is speaking next to prepare the speaker that they will speak and pass the baton.</a:t>
            </a:r>
          </a:p>
          <a:p>
            <a:pPr marL="228600" indent="-228600">
              <a:buAutoNum type="arabicParenR"/>
            </a:pPr>
            <a:r>
              <a:rPr lang="en-US" baseline="0" dirty="0"/>
              <a:t> If you need help, press the question mark at the bottom left hand sidebar and someone from </a:t>
            </a:r>
            <a:r>
              <a:rPr lang="en-US" baseline="0" dirty="0" err="1"/>
              <a:t>Voiceboxer</a:t>
            </a:r>
            <a:r>
              <a:rPr lang="en-US" baseline="0" dirty="0"/>
              <a:t> will be able to help you.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1485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identified priority areas that we’ll be working on as a committee.</a:t>
            </a:r>
          </a:p>
          <a:p>
            <a:r>
              <a:rPr lang="en-US" dirty="0" smtClean="0"/>
              <a:t>Read list.</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470383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the agenda,</a:t>
            </a:r>
            <a:r>
              <a:rPr lang="en-US" baseline="0" dirty="0" smtClean="0"/>
              <a:t> w</a:t>
            </a:r>
            <a:r>
              <a:rPr lang="en-US" dirty="0" smtClean="0"/>
              <a:t>e’ll be </a:t>
            </a:r>
            <a:r>
              <a:rPr lang="en-US" baseline="0" dirty="0" smtClean="0"/>
              <a:t>finishing up the discussion on membership definition, criteria and terms by going over any feedback committee members submitted on the Membership Guideline. </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126773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meeting we’re going to move onto</a:t>
            </a:r>
            <a:r>
              <a:rPr lang="en-US" baseline="0" dirty="0" smtClean="0"/>
              <a:t> our next priority area which consists of organizational structure, leadership patterns and systems design. We will get more in detail about it in the next slide.</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313870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42282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Structure:</a:t>
            </a:r>
            <a:r>
              <a:rPr lang="en-US" baseline="0" dirty="0" smtClean="0"/>
              <a:t> Formatted it to reflect a more official document; Added sections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46685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Structure:</a:t>
            </a:r>
            <a:r>
              <a:rPr lang="en-US" baseline="0" dirty="0" smtClean="0"/>
              <a:t> Formatted it to reflect a more official document; Added sections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237982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Structure:</a:t>
            </a:r>
            <a:r>
              <a:rPr lang="en-US" baseline="0" dirty="0" smtClean="0"/>
              <a:t> Formatted it to reflect a more official document; Added sections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378978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145857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lvl1pPr>
              <a:defRPr/>
            </a:lvl1pPr>
          </a:lstStyle>
          <a:p>
            <a:r>
              <a:rPr lang="en-US" dirty="0"/>
              <a:t>25-April-2018</a:t>
            </a:r>
          </a:p>
        </p:txBody>
      </p:sp>
      <p:sp>
        <p:nvSpPr>
          <p:cNvPr id="5" name="Footer Placeholder 4"/>
          <p:cNvSpPr>
            <a:spLocks noGrp="1"/>
          </p:cNvSpPr>
          <p:nvPr>
            <p:ph type="ftr" sz="quarter" idx="11"/>
          </p:nvPr>
        </p:nvSpPr>
        <p:spPr/>
        <p:txBody>
          <a:bodyPr/>
          <a:lstStyle>
            <a:lvl1pPr>
              <a:defRPr/>
            </a:lvl1pPr>
          </a:lstStyle>
          <a:p>
            <a:r>
              <a:rPr lang="en-US" dirty="0"/>
              <a:t>Webinar: Health Equity Network in the Americas</a:t>
            </a:r>
          </a:p>
        </p:txBody>
      </p:sp>
    </p:spTree>
    <p:extLst>
      <p:ext uri="{BB962C8B-B14F-4D97-AF65-F5344CB8AC3E}">
        <p14:creationId xmlns:p14="http://schemas.microsoft.com/office/powerpoint/2010/main" val="8488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20818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r>
              <a:rPr lang="en-US" dirty="0"/>
              <a:t>25-April-18</a:t>
            </a:r>
          </a:p>
        </p:txBody>
      </p:sp>
      <p:sp>
        <p:nvSpPr>
          <p:cNvPr id="6" name="Footer Placeholder 5"/>
          <p:cNvSpPr>
            <a:spLocks noGrp="1"/>
          </p:cNvSpPr>
          <p:nvPr>
            <p:ph type="ftr" sz="quarter" idx="11"/>
          </p:nvPr>
        </p:nvSpPr>
        <p:spPr>
          <a:xfrm>
            <a:off x="1637716" y="6629400"/>
            <a:ext cx="9144259" cy="228600"/>
          </a:xfrm>
        </p:spPr>
        <p:txBody>
          <a:bodyPr/>
          <a:lstStyle>
            <a:lvl1pPr>
              <a:defRPr/>
            </a:lvl1pPr>
          </a:lstStyle>
          <a:p>
            <a:r>
              <a:rPr lang="en-US" dirty="0"/>
              <a:t>Webinar: Health Equity Network in the Americas</a:t>
            </a:r>
          </a:p>
        </p:txBody>
      </p:sp>
    </p:spTree>
    <p:extLst>
      <p:ext uri="{BB962C8B-B14F-4D97-AF65-F5344CB8AC3E}">
        <p14:creationId xmlns:p14="http://schemas.microsoft.com/office/powerpoint/2010/main" val="24123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lvl1pPr>
              <a:defRPr/>
            </a:lvl1pPr>
          </a:lstStyle>
          <a:p>
            <a:r>
              <a:rPr lang="en-US" dirty="0"/>
              <a:t>25-April-18</a:t>
            </a:r>
          </a:p>
        </p:txBody>
      </p:sp>
      <p:sp>
        <p:nvSpPr>
          <p:cNvPr id="8" name="Footer Placeholder 7"/>
          <p:cNvSpPr>
            <a:spLocks noGrp="1"/>
          </p:cNvSpPr>
          <p:nvPr>
            <p:ph type="ftr" sz="quarter" idx="11"/>
          </p:nvPr>
        </p:nvSpPr>
        <p:spPr/>
        <p:txBody>
          <a:bodyPr/>
          <a:lstStyle>
            <a:lvl1pPr>
              <a:defRPr/>
            </a:lvl1pPr>
          </a:lstStyle>
          <a:p>
            <a:r>
              <a:rPr lang="en-US" dirty="0"/>
              <a:t>Webinar: Health Equity Network in the Americas</a:t>
            </a:r>
          </a:p>
        </p:txBody>
      </p:sp>
    </p:spTree>
    <p:extLst>
      <p:ext uri="{BB962C8B-B14F-4D97-AF65-F5344CB8AC3E}">
        <p14:creationId xmlns:p14="http://schemas.microsoft.com/office/powerpoint/2010/main" val="33082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dirty="0"/>
          </a:p>
        </p:txBody>
      </p:sp>
      <p:sp>
        <p:nvSpPr>
          <p:cNvPr id="3" name="Date Placeholder 2"/>
          <p:cNvSpPr>
            <a:spLocks noGrp="1"/>
          </p:cNvSpPr>
          <p:nvPr>
            <p:ph type="dt" sz="half" idx="10"/>
          </p:nvPr>
        </p:nvSpPr>
        <p:spPr/>
        <p:txBody>
          <a:bodyPr/>
          <a:lstStyle>
            <a:lvl1pPr>
              <a:defRPr/>
            </a:lvl1pPr>
          </a:lstStyle>
          <a:p>
            <a:r>
              <a:rPr lang="en-US" dirty="0"/>
              <a:t>25-April-18</a:t>
            </a:r>
          </a:p>
        </p:txBody>
      </p:sp>
      <p:sp>
        <p:nvSpPr>
          <p:cNvPr id="4" name="Footer Placeholder 3"/>
          <p:cNvSpPr>
            <a:spLocks noGrp="1"/>
          </p:cNvSpPr>
          <p:nvPr>
            <p:ph type="ftr" sz="quarter" idx="11"/>
          </p:nvPr>
        </p:nvSpPr>
        <p:spPr/>
        <p:txBody>
          <a:bodyPr/>
          <a:lstStyle>
            <a:lvl1pPr>
              <a:defRPr/>
            </a:lvl1pPr>
          </a:lstStyle>
          <a:p>
            <a:r>
              <a:rPr lang="en-US" dirty="0"/>
              <a:t>Webinar: Health Equity Network in the Americas</a:t>
            </a:r>
          </a:p>
        </p:txBody>
      </p:sp>
    </p:spTree>
    <p:extLst>
      <p:ext uri="{BB962C8B-B14F-4D97-AF65-F5344CB8AC3E}">
        <p14:creationId xmlns:p14="http://schemas.microsoft.com/office/powerpoint/2010/main" val="371522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lvl1pPr>
              <a:defRPr/>
            </a:lvl1pPr>
          </a:lstStyle>
          <a:p>
            <a:r>
              <a:rPr lang="en-US" dirty="0"/>
              <a:t>25-April-18</a:t>
            </a:r>
          </a:p>
        </p:txBody>
      </p:sp>
      <p:sp>
        <p:nvSpPr>
          <p:cNvPr id="3" name="Footer Placeholder 2"/>
          <p:cNvSpPr>
            <a:spLocks noGrp="1"/>
          </p:cNvSpPr>
          <p:nvPr>
            <p:ph type="ftr" sz="quarter" idx="11"/>
          </p:nvPr>
        </p:nvSpPr>
        <p:spPr/>
        <p:txBody>
          <a:bodyPr/>
          <a:lstStyle>
            <a:lvl1pPr>
              <a:defRPr/>
            </a:lvl1pPr>
          </a:lstStyle>
          <a:p>
            <a:r>
              <a:rPr lang="en-US" dirty="0"/>
              <a:t>Webinar: Health Equity Network in the Americas</a:t>
            </a:r>
          </a:p>
        </p:txBody>
      </p:sp>
    </p:spTree>
    <p:extLst>
      <p:ext uri="{BB962C8B-B14F-4D97-AF65-F5344CB8AC3E}">
        <p14:creationId xmlns:p14="http://schemas.microsoft.com/office/powerpoint/2010/main" val="173477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lvl1pPr>
              <a:defRPr/>
            </a:lvl1pPr>
          </a:lstStyle>
          <a:p>
            <a:r>
              <a:rPr lang="en-US" dirty="0"/>
              <a:t>25-April-18</a:t>
            </a:r>
          </a:p>
        </p:txBody>
      </p:sp>
      <p:sp>
        <p:nvSpPr>
          <p:cNvPr id="6" name="Footer Placeholder 5"/>
          <p:cNvSpPr>
            <a:spLocks noGrp="1"/>
          </p:cNvSpPr>
          <p:nvPr>
            <p:ph type="ftr" sz="quarter" idx="11"/>
          </p:nvPr>
        </p:nvSpPr>
        <p:spPr/>
        <p:txBody>
          <a:bodyPr/>
          <a:lstStyle>
            <a:lvl1pPr>
              <a:defRPr/>
            </a:lvl1pPr>
          </a:lstStyle>
          <a:p>
            <a:r>
              <a:rPr lang="en-US" dirty="0"/>
              <a:t>Webinar: Health Equity Network in the Americas</a:t>
            </a:r>
          </a:p>
        </p:txBody>
      </p:sp>
    </p:spTree>
    <p:extLst>
      <p:ext uri="{BB962C8B-B14F-4D97-AF65-F5344CB8AC3E}">
        <p14:creationId xmlns:p14="http://schemas.microsoft.com/office/powerpoint/2010/main" val="18132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lvl1pPr>
              <a:defRPr/>
            </a:lvl1pPr>
          </a:lstStyle>
          <a:p>
            <a:r>
              <a:rPr lang="en-US" dirty="0"/>
              <a:t>25-April-18</a:t>
            </a:r>
          </a:p>
        </p:txBody>
      </p:sp>
      <p:sp>
        <p:nvSpPr>
          <p:cNvPr id="6" name="Footer Placeholder 5"/>
          <p:cNvSpPr>
            <a:spLocks noGrp="1"/>
          </p:cNvSpPr>
          <p:nvPr>
            <p:ph type="ftr" sz="quarter" idx="11"/>
          </p:nvPr>
        </p:nvSpPr>
        <p:spPr/>
        <p:txBody>
          <a:bodyPr/>
          <a:lstStyle>
            <a:lvl1pPr>
              <a:defRPr/>
            </a:lvl1pPr>
          </a:lstStyle>
          <a:p>
            <a:r>
              <a:rPr lang="en-US" dirty="0"/>
              <a:t>Webinar: Health Equity Network in the Americas</a:t>
            </a:r>
          </a:p>
        </p:txBody>
      </p:sp>
    </p:spTree>
    <p:extLst>
      <p:ext uri="{BB962C8B-B14F-4D97-AF65-F5344CB8AC3E}">
        <p14:creationId xmlns:p14="http://schemas.microsoft.com/office/powerpoint/2010/main" val="37300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C9B55A74-0919-413E-865C-E0E8D1722ED7}" type="datetime1">
              <a:rPr lang="en-US" smtClean="0"/>
              <a:pPr/>
              <a:t>5/15/2018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37504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25BFE46A-5893-4F80-829A-F37AF8AAC03B}" type="datetime1">
              <a:rPr lang="en-US" smtClean="0"/>
              <a:pPr/>
              <a:t>5/15/2018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91636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5" name="Rectangle 4">
            <a:extLst>
              <a:ext uri="{FF2B5EF4-FFF2-40B4-BE49-F238E27FC236}">
                <a16:creationId xmlns:a16="http://schemas.microsoft.com/office/drawing/2014/main" id="{AB3924EB-E49D-4DA7-BE69-94BE86FC209F}"/>
              </a:ext>
            </a:extLst>
          </p:cNvPr>
          <p:cNvSpPr/>
          <p:nvPr userDrawn="1"/>
        </p:nvSpPr>
        <p:spPr>
          <a:xfrm>
            <a:off x="1741001" y="6618071"/>
            <a:ext cx="3243645" cy="276999"/>
          </a:xfrm>
          <a:prstGeom prst="rect">
            <a:avLst/>
          </a:prstGeom>
        </p:spPr>
        <p:txBody>
          <a:bodyPr wrap="none">
            <a:spAutoFit/>
          </a:bodyPr>
          <a:lstStyle/>
          <a:p>
            <a:r>
              <a:rPr lang="en-US" sz="1200" dirty="0"/>
              <a:t>Webinar: Health Equity Network in the Americas</a:t>
            </a:r>
          </a:p>
        </p:txBody>
      </p:sp>
    </p:spTree>
    <p:extLst>
      <p:ext uri="{BB962C8B-B14F-4D97-AF65-F5344CB8AC3E}">
        <p14:creationId xmlns:p14="http://schemas.microsoft.com/office/powerpoint/2010/main" val="27286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dirty="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34410960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r>
              <a:rPr lang="en-US" dirty="0"/>
              <a:t>25-April-18</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Webinar: Health Equity Network in the Americas</a:t>
            </a:r>
          </a:p>
        </p:txBody>
      </p:sp>
    </p:spTree>
    <p:extLst>
      <p:ext uri="{BB962C8B-B14F-4D97-AF65-F5344CB8AC3E}">
        <p14:creationId xmlns:p14="http://schemas.microsoft.com/office/powerpoint/2010/main" val="309636655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goo.gl/forms/z8IzpvbVh2edE5hB3"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0.jpg"/><Relationship Id="rId4" Type="http://schemas.openxmlformats.org/officeDocument/2006/relationships/hyperlink" Target="https://goo.gl/forms/PuVzOOk1fPfDe8Mi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24.png"/><Relationship Id="rId11" Type="http://schemas.openxmlformats.org/officeDocument/2006/relationships/image" Target="../media/image25.jpe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mailto:HealthEquidadNetwork@mednet.ucla.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997E989-D798-4C62-8E93-3D2D613C2488}" type="slidenum">
              <a:rPr lang="en-US" smtClean="0"/>
              <a:pPr/>
              <a:t>1</a:t>
            </a:fld>
            <a:endParaRPr lang="en-US"/>
          </a:p>
        </p:txBody>
      </p:sp>
      <p:sp>
        <p:nvSpPr>
          <p:cNvPr id="8" name="Title 7"/>
          <p:cNvSpPr>
            <a:spLocks noGrp="1"/>
          </p:cNvSpPr>
          <p:nvPr>
            <p:ph type="title"/>
          </p:nvPr>
        </p:nvSpPr>
        <p:spPr>
          <a:xfrm>
            <a:off x="971551" y="684467"/>
            <a:ext cx="10210800" cy="4025717"/>
          </a:xfrm>
        </p:spPr>
        <p:txBody>
          <a:bodyPr/>
          <a:lstStyle/>
          <a:p>
            <a:pPr algn="ctr"/>
            <a:r>
              <a:rPr lang="en-US" sz="5400" dirty="0">
                <a:solidFill>
                  <a:schemeClr val="accent4"/>
                </a:solidFill>
              </a:rPr>
              <a:t>Health Equity Network </a:t>
            </a:r>
            <a:br>
              <a:rPr lang="en-US" sz="5400" dirty="0">
                <a:solidFill>
                  <a:schemeClr val="accent4"/>
                </a:solidFill>
              </a:rPr>
            </a:br>
            <a:r>
              <a:rPr lang="en-US" sz="5400" dirty="0">
                <a:solidFill>
                  <a:schemeClr val="accent4"/>
                </a:solidFill>
              </a:rPr>
              <a:t>of the Americas</a:t>
            </a:r>
            <a:r>
              <a:rPr lang="en-US" sz="3600" dirty="0">
                <a:solidFill>
                  <a:schemeClr val="accent4"/>
                </a:solidFill>
              </a:rPr>
              <a:t/>
            </a:r>
            <a:br>
              <a:rPr lang="en-US" sz="3600" dirty="0">
                <a:solidFill>
                  <a:schemeClr val="accent4"/>
                </a:solidFill>
              </a:rPr>
            </a:br>
            <a:r>
              <a:rPr lang="en-US" b="0" dirty="0"/>
              <a:t> </a:t>
            </a:r>
            <a:br>
              <a:rPr lang="en-US" b="0" dirty="0"/>
            </a:br>
            <a:endParaRPr lang="en-US" dirty="0"/>
          </a:p>
        </p:txBody>
      </p:sp>
      <p:sp>
        <p:nvSpPr>
          <p:cNvPr id="9" name="Text Placeholder 8"/>
          <p:cNvSpPr>
            <a:spLocks noGrp="1"/>
          </p:cNvSpPr>
          <p:nvPr>
            <p:ph type="body" sz="quarter" idx="13"/>
          </p:nvPr>
        </p:nvSpPr>
        <p:spPr>
          <a:xfrm>
            <a:off x="1274814" y="2863093"/>
            <a:ext cx="9569970" cy="2010807"/>
          </a:xfrm>
        </p:spPr>
        <p:txBody>
          <a:bodyPr/>
          <a:lstStyle/>
          <a:p>
            <a:pPr algn="ctr"/>
            <a:r>
              <a:rPr lang="en-US" sz="3200" spc="100" dirty="0">
                <a:gradFill>
                  <a:gsLst>
                    <a:gs pos="0">
                      <a:srgbClr val="75D1FF">
                        <a:lumMod val="5000"/>
                        <a:lumOff val="95000"/>
                      </a:srgbClr>
                    </a:gs>
                    <a:gs pos="100000">
                      <a:srgbClr val="FFFFFF"/>
                    </a:gs>
                  </a:gsLst>
                  <a:lin ang="5400000" scaled="1"/>
                </a:gradFill>
              </a:rPr>
              <a:t>	</a:t>
            </a:r>
            <a:r>
              <a:rPr lang="en-US" sz="3200" dirty="0"/>
              <a:t>Governance Committee Meeting</a:t>
            </a:r>
          </a:p>
          <a:p>
            <a:pPr algn="ctr"/>
            <a:r>
              <a:rPr lang="en-US" sz="3200" spc="100" dirty="0">
                <a:gradFill>
                  <a:gsLst>
                    <a:gs pos="0">
                      <a:srgbClr val="75D1FF">
                        <a:lumMod val="5000"/>
                        <a:lumOff val="95000"/>
                      </a:srgbClr>
                    </a:gs>
                    <a:gs pos="100000">
                      <a:srgbClr val="FFFFFF"/>
                    </a:gs>
                  </a:gsLst>
                  <a:lin ang="5400000" scaled="1"/>
                </a:gradFill>
              </a:rPr>
              <a:t>May 16, 2018</a:t>
            </a:r>
          </a:p>
          <a:p>
            <a:pPr algn="ctr"/>
            <a:r>
              <a:rPr lang="en-US" sz="3200" spc="100" dirty="0">
                <a:gradFill>
                  <a:gsLst>
                    <a:gs pos="0">
                      <a:srgbClr val="75D1FF">
                        <a:lumMod val="5000"/>
                        <a:lumOff val="95000"/>
                      </a:srgbClr>
                    </a:gs>
                    <a:gs pos="100000">
                      <a:srgbClr val="FFFFFF"/>
                    </a:gs>
                  </a:gsLst>
                  <a:lin ang="5400000" scaled="1"/>
                </a:gradFill>
              </a:rPr>
              <a:t/>
            </a:r>
            <a:br>
              <a:rPr lang="en-US" sz="3200" spc="100" dirty="0">
                <a:gradFill>
                  <a:gsLst>
                    <a:gs pos="0">
                      <a:srgbClr val="75D1FF">
                        <a:lumMod val="5000"/>
                        <a:lumOff val="95000"/>
                      </a:srgbClr>
                    </a:gs>
                    <a:gs pos="100000">
                      <a:srgbClr val="FFFFFF"/>
                    </a:gs>
                  </a:gsLst>
                  <a:lin ang="5400000" scaled="1"/>
                </a:gradFill>
              </a:rPr>
            </a:br>
            <a:r>
              <a:rPr lang="en-US" sz="2400" spc="100" dirty="0" smtClean="0">
                <a:solidFill>
                  <a:srgbClr val="FFC000"/>
                </a:solidFill>
              </a:rPr>
              <a:t> </a:t>
            </a:r>
            <a:endParaRPr lang="en-US" sz="2400" dirty="0">
              <a:solidFill>
                <a:srgbClr val="FFC000"/>
              </a:solidFill>
            </a:endParaRPr>
          </a:p>
        </p:txBody>
      </p:sp>
      <p:sp>
        <p:nvSpPr>
          <p:cNvPr id="2" name="Rectangle 1"/>
          <p:cNvSpPr/>
          <p:nvPr/>
        </p:nvSpPr>
        <p:spPr>
          <a:xfrm>
            <a:off x="265044" y="4779303"/>
            <a:ext cx="5817704" cy="2031325"/>
          </a:xfrm>
          <a:prstGeom prst="rect">
            <a:avLst/>
          </a:prstGeom>
        </p:spPr>
        <p:txBody>
          <a:bodyPr wrap="square">
            <a:spAutoFit/>
          </a:bodyPr>
          <a:lstStyle/>
          <a:p>
            <a:r>
              <a:rPr lang="en-US" spc="100" dirty="0">
                <a:solidFill>
                  <a:srgbClr val="FFC000"/>
                </a:solidFill>
              </a:rPr>
              <a:t>Michael A. Rodriguez, MD, MPH</a:t>
            </a:r>
            <a:br>
              <a:rPr lang="en-US" spc="100" dirty="0">
                <a:solidFill>
                  <a:srgbClr val="FFC000"/>
                </a:solidFill>
              </a:rPr>
            </a:br>
            <a:r>
              <a:rPr lang="en-US" spc="100" dirty="0">
                <a:solidFill>
                  <a:srgbClr val="FFFFFF"/>
                </a:solidFill>
              </a:rPr>
              <a:t>Founding Director, UCLA Blum Center on Poverty and Health in Latin America</a:t>
            </a:r>
            <a:br>
              <a:rPr lang="en-US" spc="100" dirty="0">
                <a:solidFill>
                  <a:srgbClr val="FFFFFF"/>
                </a:solidFill>
              </a:rPr>
            </a:br>
            <a:r>
              <a:rPr lang="en-US" spc="100" dirty="0">
                <a:solidFill>
                  <a:srgbClr val="FFFFFF"/>
                </a:solidFill>
              </a:rPr>
              <a:t>Founding Chair, Health Equity Network of the Americas</a:t>
            </a:r>
            <a:br>
              <a:rPr lang="en-US" spc="100" dirty="0">
                <a:solidFill>
                  <a:srgbClr val="FFFFFF"/>
                </a:solidFill>
              </a:rPr>
            </a:br>
            <a:r>
              <a:rPr lang="en-US" spc="100" dirty="0">
                <a:solidFill>
                  <a:srgbClr val="FFFFFF"/>
                </a:solidFill>
              </a:rPr>
              <a:t>Professor of Medicine, Geffen School of Medicine at </a:t>
            </a:r>
            <a:r>
              <a:rPr lang="en-US" spc="100" dirty="0" smtClean="0">
                <a:solidFill>
                  <a:srgbClr val="FFFFFF"/>
                </a:solidFill>
              </a:rPr>
              <a:t>UCLA</a:t>
            </a:r>
            <a:endParaRPr lang="en-US" spc="100" dirty="0">
              <a:solidFill>
                <a:srgbClr val="FFC000"/>
              </a:solidFill>
            </a:endParaRPr>
          </a:p>
        </p:txBody>
      </p:sp>
      <p:sp>
        <p:nvSpPr>
          <p:cNvPr id="6" name="Rectangle 5"/>
          <p:cNvSpPr/>
          <p:nvPr/>
        </p:nvSpPr>
        <p:spPr>
          <a:xfrm>
            <a:off x="6145695" y="4816098"/>
            <a:ext cx="5817704" cy="1477328"/>
          </a:xfrm>
          <a:prstGeom prst="rect">
            <a:avLst/>
          </a:prstGeom>
        </p:spPr>
        <p:txBody>
          <a:bodyPr wrap="square">
            <a:spAutoFit/>
          </a:bodyPr>
          <a:lstStyle/>
          <a:p>
            <a:pPr algn="r"/>
            <a:r>
              <a:rPr lang="en-US" spc="100" dirty="0" smtClean="0">
                <a:solidFill>
                  <a:srgbClr val="FFC000"/>
                </a:solidFill>
              </a:rPr>
              <a:t>Rocio Saenz, </a:t>
            </a:r>
            <a:r>
              <a:rPr lang="en-US" spc="100" dirty="0">
                <a:solidFill>
                  <a:srgbClr val="FFC000"/>
                </a:solidFill>
              </a:rPr>
              <a:t>MD, </a:t>
            </a:r>
            <a:r>
              <a:rPr lang="en-US" spc="100" dirty="0" smtClean="0">
                <a:solidFill>
                  <a:srgbClr val="FFC000"/>
                </a:solidFill>
              </a:rPr>
              <a:t>MPH, PhD</a:t>
            </a:r>
            <a:r>
              <a:rPr lang="en-US" spc="100" dirty="0">
                <a:solidFill>
                  <a:srgbClr val="FFC000"/>
                </a:solidFill>
              </a:rPr>
              <a:t/>
            </a:r>
            <a:br>
              <a:rPr lang="en-US" spc="100" dirty="0">
                <a:solidFill>
                  <a:srgbClr val="FFC000"/>
                </a:solidFill>
              </a:rPr>
            </a:br>
            <a:r>
              <a:rPr lang="en-US" spc="100" dirty="0"/>
              <a:t>P</a:t>
            </a:r>
            <a:r>
              <a:rPr lang="en-US" spc="100" dirty="0" smtClean="0"/>
              <a:t>rofessor of Master of Epidemiology, National University, Costa Rica</a:t>
            </a:r>
          </a:p>
          <a:p>
            <a:pPr algn="r"/>
            <a:r>
              <a:rPr lang="en-US" spc="100" dirty="0" smtClean="0"/>
              <a:t>Co-Chair,</a:t>
            </a:r>
            <a:r>
              <a:rPr lang="en-US" spc="100" dirty="0">
                <a:solidFill>
                  <a:srgbClr val="FFFFFF"/>
                </a:solidFill>
              </a:rPr>
              <a:t> </a:t>
            </a:r>
            <a:r>
              <a:rPr lang="en-US" spc="100" dirty="0" smtClean="0">
                <a:solidFill>
                  <a:srgbClr val="FFFFFF"/>
                </a:solidFill>
              </a:rPr>
              <a:t>Governance Committee, Health </a:t>
            </a:r>
            <a:r>
              <a:rPr lang="en-US" spc="100" dirty="0">
                <a:solidFill>
                  <a:srgbClr val="FFFFFF"/>
                </a:solidFill>
              </a:rPr>
              <a:t>Equity Network of the Americas</a:t>
            </a:r>
            <a:r>
              <a:rPr lang="en-US" spc="100" dirty="0" smtClean="0"/>
              <a:t> </a:t>
            </a:r>
            <a:endParaRPr lang="en-US" spc="100" dirty="0"/>
          </a:p>
        </p:txBody>
      </p:sp>
    </p:spTree>
    <p:extLst>
      <p:ext uri="{BB962C8B-B14F-4D97-AF65-F5344CB8AC3E}">
        <p14:creationId xmlns:p14="http://schemas.microsoft.com/office/powerpoint/2010/main" val="46580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10</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CHARTER</a:t>
            </a:r>
            <a:endParaRPr lang="en-US" sz="2400" dirty="0">
              <a:solidFill>
                <a:schemeClr val="accent4"/>
              </a:solidFill>
            </a:endParaRP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871545" y="2758966"/>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2" name="Rectangle 1"/>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Structure of the document</a:t>
            </a:r>
            <a:endParaRPr lang="en-US" dirty="0"/>
          </a:p>
        </p:txBody>
      </p:sp>
      <p:sp>
        <p:nvSpPr>
          <p:cNvPr id="7" name="Rectangle 6"/>
          <p:cNvSpPr/>
          <p:nvPr/>
        </p:nvSpPr>
        <p:spPr>
          <a:xfrm>
            <a:off x="767256" y="3043819"/>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Leadership </a:t>
            </a:r>
            <a:r>
              <a:rPr lang="en-US" dirty="0" smtClean="0"/>
              <a:t>Roles &amp; Support</a:t>
            </a:r>
            <a:endParaRPr lang="en-US" dirty="0"/>
          </a:p>
        </p:txBody>
      </p:sp>
      <p:cxnSp>
        <p:nvCxnSpPr>
          <p:cNvPr id="9" name="Straight Arrow Connector 8"/>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3"/>
          </p:cNvCxnSpPr>
          <p:nvPr/>
        </p:nvCxnSpPr>
        <p:spPr>
          <a:xfrm flipH="1">
            <a:off x="2990193" y="2911367"/>
            <a:ext cx="1860331" cy="4477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18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11</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CHARTER</a:t>
            </a:r>
            <a:endParaRPr lang="en-US" sz="2400" dirty="0">
              <a:solidFill>
                <a:schemeClr val="accent4"/>
              </a:solidFill>
            </a:endParaRP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871545" y="2758966"/>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2" name="Rectangle 1"/>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Structure of the document</a:t>
            </a:r>
            <a:endParaRPr lang="en-US" dirty="0"/>
          </a:p>
        </p:txBody>
      </p:sp>
      <p:sp>
        <p:nvSpPr>
          <p:cNvPr id="9" name="Rectangle 8"/>
          <p:cNvSpPr/>
          <p:nvPr/>
        </p:nvSpPr>
        <p:spPr>
          <a:xfrm>
            <a:off x="767255" y="4016983"/>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Director</a:t>
            </a:r>
            <a:endParaRPr lang="en-US" dirty="0"/>
          </a:p>
        </p:txBody>
      </p:sp>
      <p:sp>
        <p:nvSpPr>
          <p:cNvPr id="10" name="Rectangle 9"/>
          <p:cNvSpPr/>
          <p:nvPr/>
        </p:nvSpPr>
        <p:spPr>
          <a:xfrm>
            <a:off x="767255" y="4743990"/>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Co-Chair</a:t>
            </a:r>
            <a:endParaRPr lang="en-US" dirty="0"/>
          </a:p>
        </p:txBody>
      </p:sp>
      <p:sp>
        <p:nvSpPr>
          <p:cNvPr id="11" name="Rectangle 10"/>
          <p:cNvSpPr/>
          <p:nvPr/>
        </p:nvSpPr>
        <p:spPr>
          <a:xfrm>
            <a:off x="767255" y="5470997"/>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Committee Members</a:t>
            </a:r>
            <a:endParaRPr lang="en-US" dirty="0"/>
          </a:p>
        </p:txBody>
      </p:sp>
      <p:sp>
        <p:nvSpPr>
          <p:cNvPr id="12" name="Rectangle 11"/>
          <p:cNvSpPr/>
          <p:nvPr/>
        </p:nvSpPr>
        <p:spPr>
          <a:xfrm>
            <a:off x="767255" y="619800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Internal Staff</a:t>
            </a:r>
            <a:endParaRPr lang="en-US" dirty="0"/>
          </a:p>
        </p:txBody>
      </p:sp>
      <p:cxnSp>
        <p:nvCxnSpPr>
          <p:cNvPr id="13" name="Straight Arrow Connector 12"/>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90193" y="2911367"/>
            <a:ext cx="1860331" cy="4477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878723" y="3689839"/>
            <a:ext cx="2632" cy="316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7256" y="3043819"/>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Leadership </a:t>
            </a:r>
            <a:r>
              <a:rPr lang="en-US" dirty="0" smtClean="0"/>
              <a:t>Roles &amp; Support</a:t>
            </a:r>
            <a:endParaRPr lang="en-US" dirty="0"/>
          </a:p>
        </p:txBody>
      </p:sp>
    </p:spTree>
    <p:extLst>
      <p:ext uri="{BB962C8B-B14F-4D97-AF65-F5344CB8AC3E}">
        <p14:creationId xmlns:p14="http://schemas.microsoft.com/office/powerpoint/2010/main" val="2875143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12</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CHARTER</a:t>
            </a:r>
            <a:endParaRPr lang="en-US" sz="2400" dirty="0">
              <a:solidFill>
                <a:schemeClr val="accent4"/>
              </a:solidFill>
            </a:endParaRP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871545" y="2758966"/>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2" name="Rectangle 1"/>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Structure of the document</a:t>
            </a:r>
            <a:endParaRPr lang="en-US" dirty="0"/>
          </a:p>
        </p:txBody>
      </p:sp>
      <p:sp>
        <p:nvSpPr>
          <p:cNvPr id="9" name="Rectangle 8"/>
          <p:cNvSpPr/>
          <p:nvPr/>
        </p:nvSpPr>
        <p:spPr>
          <a:xfrm>
            <a:off x="767255" y="4016983"/>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Director</a:t>
            </a:r>
            <a:endParaRPr lang="en-US" dirty="0"/>
          </a:p>
        </p:txBody>
      </p:sp>
      <p:sp>
        <p:nvSpPr>
          <p:cNvPr id="10" name="Rectangle 9"/>
          <p:cNvSpPr/>
          <p:nvPr/>
        </p:nvSpPr>
        <p:spPr>
          <a:xfrm>
            <a:off x="767255" y="4743990"/>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Co-Chair</a:t>
            </a:r>
            <a:endParaRPr lang="en-US" dirty="0"/>
          </a:p>
        </p:txBody>
      </p:sp>
      <p:sp>
        <p:nvSpPr>
          <p:cNvPr id="11" name="Rectangle 10"/>
          <p:cNvSpPr/>
          <p:nvPr/>
        </p:nvSpPr>
        <p:spPr>
          <a:xfrm>
            <a:off x="767255" y="5470997"/>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Committee Members</a:t>
            </a:r>
            <a:endParaRPr lang="en-US" dirty="0"/>
          </a:p>
        </p:txBody>
      </p:sp>
      <p:sp>
        <p:nvSpPr>
          <p:cNvPr id="12" name="Rectangle 11"/>
          <p:cNvSpPr/>
          <p:nvPr/>
        </p:nvSpPr>
        <p:spPr>
          <a:xfrm>
            <a:off x="767255" y="619800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Internal Staff</a:t>
            </a:r>
            <a:endParaRPr lang="en-US" dirty="0"/>
          </a:p>
        </p:txBody>
      </p:sp>
      <p:sp>
        <p:nvSpPr>
          <p:cNvPr id="13" name="Rectangle 12"/>
          <p:cNvSpPr/>
          <p:nvPr/>
        </p:nvSpPr>
        <p:spPr>
          <a:xfrm>
            <a:off x="8786643" y="1649283"/>
            <a:ext cx="2380586"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Leadership &amp; Support </a:t>
            </a:r>
            <a:r>
              <a:rPr lang="en-US" dirty="0" smtClean="0"/>
              <a:t>Descriptions</a:t>
            </a:r>
            <a:endParaRPr lang="en-US" dirty="0"/>
          </a:p>
        </p:txBody>
      </p:sp>
      <p:cxnSp>
        <p:nvCxnSpPr>
          <p:cNvPr id="14" name="Straight Arrow Connector 13"/>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990193" y="2911367"/>
            <a:ext cx="1860331" cy="4477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878723" y="3689839"/>
            <a:ext cx="2632" cy="316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078713" y="2249311"/>
            <a:ext cx="1707927" cy="6327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67256" y="3043819"/>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Leadership </a:t>
            </a:r>
            <a:r>
              <a:rPr lang="en-US" dirty="0" smtClean="0"/>
              <a:t>Roles &amp; Support</a:t>
            </a:r>
            <a:endParaRPr lang="en-US" dirty="0"/>
          </a:p>
        </p:txBody>
      </p:sp>
    </p:spTree>
    <p:extLst>
      <p:ext uri="{BB962C8B-B14F-4D97-AF65-F5344CB8AC3E}">
        <p14:creationId xmlns:p14="http://schemas.microsoft.com/office/powerpoint/2010/main" val="11630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13</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CHARTER</a:t>
            </a:r>
            <a:endParaRPr lang="en-US" sz="2400" dirty="0">
              <a:solidFill>
                <a:schemeClr val="accent4"/>
              </a:solidFill>
            </a:endParaRP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871545" y="2758966"/>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2" name="Rectangle 1"/>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Structure of the document</a:t>
            </a:r>
            <a:endParaRPr lang="en-US" dirty="0"/>
          </a:p>
        </p:txBody>
      </p:sp>
      <p:sp>
        <p:nvSpPr>
          <p:cNvPr id="9" name="Rectangle 8"/>
          <p:cNvSpPr/>
          <p:nvPr/>
        </p:nvSpPr>
        <p:spPr>
          <a:xfrm>
            <a:off x="767255" y="4016983"/>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Director</a:t>
            </a:r>
            <a:endParaRPr lang="en-US" dirty="0"/>
          </a:p>
        </p:txBody>
      </p:sp>
      <p:sp>
        <p:nvSpPr>
          <p:cNvPr id="10" name="Rectangle 9"/>
          <p:cNvSpPr/>
          <p:nvPr/>
        </p:nvSpPr>
        <p:spPr>
          <a:xfrm>
            <a:off x="767255" y="4743990"/>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Co-Chair</a:t>
            </a:r>
            <a:endParaRPr lang="en-US" dirty="0"/>
          </a:p>
        </p:txBody>
      </p:sp>
      <p:sp>
        <p:nvSpPr>
          <p:cNvPr id="11" name="Rectangle 10"/>
          <p:cNvSpPr/>
          <p:nvPr/>
        </p:nvSpPr>
        <p:spPr>
          <a:xfrm>
            <a:off x="767255" y="5470997"/>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Committee Members</a:t>
            </a:r>
            <a:endParaRPr lang="en-US" dirty="0"/>
          </a:p>
        </p:txBody>
      </p:sp>
      <p:sp>
        <p:nvSpPr>
          <p:cNvPr id="12" name="Rectangle 11"/>
          <p:cNvSpPr/>
          <p:nvPr/>
        </p:nvSpPr>
        <p:spPr>
          <a:xfrm>
            <a:off x="767255" y="619800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Internal Staff</a:t>
            </a:r>
            <a:endParaRPr lang="en-US" dirty="0"/>
          </a:p>
        </p:txBody>
      </p:sp>
      <p:sp>
        <p:nvSpPr>
          <p:cNvPr id="14" name="Rectangle 13"/>
          <p:cNvSpPr/>
          <p:nvPr/>
        </p:nvSpPr>
        <p:spPr>
          <a:xfrm>
            <a:off x="7675174" y="3643984"/>
            <a:ext cx="2538501"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Leadership </a:t>
            </a:r>
            <a:r>
              <a:rPr lang="en-US" dirty="0" smtClean="0"/>
              <a:t>&amp; Support Responsibilities</a:t>
            </a:r>
            <a:endParaRPr lang="en-US" dirty="0"/>
          </a:p>
        </p:txBody>
      </p:sp>
      <p:sp>
        <p:nvSpPr>
          <p:cNvPr id="15" name="Rectangle 14"/>
          <p:cNvSpPr/>
          <p:nvPr/>
        </p:nvSpPr>
        <p:spPr>
          <a:xfrm>
            <a:off x="7675174" y="455623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Preparation for Meetings</a:t>
            </a:r>
            <a:endParaRPr lang="en-US" dirty="0"/>
          </a:p>
        </p:txBody>
      </p:sp>
      <p:sp>
        <p:nvSpPr>
          <p:cNvPr id="16" name="Rectangle 15"/>
          <p:cNvSpPr/>
          <p:nvPr/>
        </p:nvSpPr>
        <p:spPr>
          <a:xfrm>
            <a:off x="7675173" y="532337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During Meetings</a:t>
            </a:r>
            <a:endParaRPr lang="en-US" dirty="0"/>
          </a:p>
        </p:txBody>
      </p:sp>
      <p:cxnSp>
        <p:nvCxnSpPr>
          <p:cNvPr id="17" name="Straight Arrow Connector 16"/>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990194" y="3359130"/>
            <a:ext cx="1881350" cy="923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078713" y="2249311"/>
            <a:ext cx="1707927" cy="6327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070173" y="3482104"/>
            <a:ext cx="605000" cy="1618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878723" y="3689839"/>
            <a:ext cx="2632" cy="316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786640" y="4174216"/>
            <a:ext cx="2632" cy="316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67256" y="3043819"/>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Leadership </a:t>
            </a:r>
            <a:r>
              <a:rPr lang="en-US" dirty="0" smtClean="0"/>
              <a:t>Roles &amp; Support</a:t>
            </a:r>
            <a:endParaRPr lang="en-US" dirty="0"/>
          </a:p>
        </p:txBody>
      </p:sp>
      <p:sp>
        <p:nvSpPr>
          <p:cNvPr id="26" name="Rectangle 25"/>
          <p:cNvSpPr/>
          <p:nvPr/>
        </p:nvSpPr>
        <p:spPr>
          <a:xfrm>
            <a:off x="8786643" y="1649283"/>
            <a:ext cx="2380586"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Leadership &amp; Support </a:t>
            </a:r>
            <a:r>
              <a:rPr lang="en-US" dirty="0" smtClean="0"/>
              <a:t>Descriptions</a:t>
            </a:r>
            <a:endParaRPr lang="en-US" dirty="0"/>
          </a:p>
        </p:txBody>
      </p:sp>
    </p:spTree>
    <p:extLst>
      <p:ext uri="{BB962C8B-B14F-4D97-AF65-F5344CB8AC3E}">
        <p14:creationId xmlns:p14="http://schemas.microsoft.com/office/powerpoint/2010/main" val="16950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47053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491127"/>
            <a:ext cx="6117021" cy="4366873"/>
          </a:xfrm>
          <a:prstGeom prst="rect">
            <a:avLst/>
          </a:prstGeom>
        </p:spPr>
      </p:pic>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8" y="0"/>
            <a:ext cx="5287594" cy="2471446"/>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CHARTER</a:t>
            </a:r>
          </a:p>
          <a:p>
            <a:pPr algn="ctr"/>
            <a:endParaRPr lang="en-US" i="1" dirty="0" smtClean="0">
              <a:solidFill>
                <a:schemeClr val="accent4"/>
              </a:solidFill>
            </a:endParaRPr>
          </a:p>
          <a:p>
            <a:pPr algn="ctr"/>
            <a:r>
              <a:rPr lang="en-US" i="1" dirty="0" smtClean="0">
                <a:solidFill>
                  <a:schemeClr val="tx1"/>
                </a:solidFill>
              </a:rPr>
              <a:t>Added- Roles and Responsibilities</a:t>
            </a:r>
            <a:endParaRPr lang="en-US" sz="2400" i="1" dirty="0">
              <a:solidFill>
                <a:schemeClr val="tx1"/>
              </a:solidFill>
            </a:endParaRPr>
          </a:p>
        </p:txBody>
      </p:sp>
      <p:sp>
        <p:nvSpPr>
          <p:cNvPr id="9"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6117020" y="5380225"/>
            <a:ext cx="6062092" cy="424732"/>
          </a:xfrm>
          <a:prstGeom prst="rect">
            <a:avLst/>
          </a:prstGeom>
        </p:spPr>
        <p:txBody>
          <a:bodyPr/>
          <a:lstStyle/>
          <a:p>
            <a:pPr algn="ctr"/>
            <a:r>
              <a:rPr lang="en-US" i="1" dirty="0" smtClean="0">
                <a:solidFill>
                  <a:schemeClr val="tx1"/>
                </a:solidFill>
              </a:rPr>
              <a:t>REVIEW AND PROVIDE SUGGESTIONS</a:t>
            </a:r>
          </a:p>
        </p:txBody>
      </p:sp>
    </p:spTree>
    <p:extLst>
      <p:ext uri="{BB962C8B-B14F-4D97-AF65-F5344CB8AC3E}">
        <p14:creationId xmlns:p14="http://schemas.microsoft.com/office/powerpoint/2010/main" val="1669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476213"/>
            <a:ext cx="5208335" cy="1846659"/>
          </a:xfrm>
        </p:spPr>
        <p:txBody>
          <a:bodyPr/>
          <a:lstStyle/>
          <a:p>
            <a:r>
              <a:rPr lang="en-US" dirty="0" smtClean="0"/>
              <a:t>Questions, Comments, Suggestions?</a:t>
            </a:r>
            <a:endParaRPr lang="en-US" dirty="0"/>
          </a:p>
        </p:txBody>
      </p:sp>
      <p:sp>
        <p:nvSpPr>
          <p:cNvPr id="7" name="Slide Number Placeholder 6"/>
          <p:cNvSpPr>
            <a:spLocks noGrp="1"/>
          </p:cNvSpPr>
          <p:nvPr>
            <p:ph type="sldNum" sz="quarter" idx="4294967295"/>
          </p:nvPr>
        </p:nvSpPr>
        <p:spPr>
          <a:xfrm>
            <a:off x="11668125" y="6484938"/>
            <a:ext cx="523875" cy="365125"/>
          </a:xfrm>
        </p:spPr>
        <p:txBody>
          <a:bodyPr/>
          <a:lstStyle/>
          <a:p>
            <a:fld id="{4997E989-D798-4C62-8E93-3D2D613C2488}" type="slidenum">
              <a:rPr lang="en-US" smtClean="0"/>
              <a:pPr/>
              <a:t>15</a:t>
            </a:fld>
            <a:endParaRPr lang="en-US"/>
          </a:p>
        </p:txBody>
      </p:sp>
    </p:spTree>
    <p:extLst>
      <p:ext uri="{BB962C8B-B14F-4D97-AF65-F5344CB8AC3E}">
        <p14:creationId xmlns:p14="http://schemas.microsoft.com/office/powerpoint/2010/main" val="25287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16</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MEMBERSHIP GUIDELINES</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758964"/>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7" name="Arrow: Right 25">
            <a:extLst>
              <a:ext uri="{FF2B5EF4-FFF2-40B4-BE49-F238E27FC236}">
                <a16:creationId xmlns:a16="http://schemas.microsoft.com/office/drawing/2014/main" id="{C04F481C-0E50-4259-9167-60DA1B92C203}"/>
              </a:ext>
            </a:extLst>
          </p:cNvPr>
          <p:cNvSpPr/>
          <p:nvPr/>
        </p:nvSpPr>
        <p:spPr>
          <a:xfrm>
            <a:off x="4352470" y="124747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6075923" y="1247471"/>
            <a:ext cx="5671764" cy="1217769"/>
          </a:xfrm>
          <a:prstGeom prst="rect">
            <a:avLst/>
          </a:prstGeom>
        </p:spPr>
        <p:txBody>
          <a:bodyPr/>
          <a:lstStyle/>
          <a:p>
            <a:pPr marL="457200" indent="-457200">
              <a:buAutoNum type="arabicPeriod"/>
            </a:pPr>
            <a:r>
              <a:rPr lang="en-US" dirty="0" smtClean="0"/>
              <a:t>Background, Goals, Values, Focus Areas (page 1)</a:t>
            </a:r>
          </a:p>
          <a:p>
            <a:r>
              <a:rPr lang="en-US" i="1" dirty="0" smtClean="0"/>
              <a:t>- </a:t>
            </a:r>
            <a:r>
              <a:rPr lang="en-US" sz="1600" i="1" dirty="0" smtClean="0"/>
              <a:t>As suggested by committee members</a:t>
            </a:r>
            <a:endParaRPr lang="en-US" sz="1600"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498" y="2499402"/>
            <a:ext cx="7906659" cy="4331104"/>
          </a:xfrm>
          <a:prstGeom prst="rect">
            <a:avLst/>
          </a:prstGeom>
        </p:spPr>
      </p:pic>
    </p:spTree>
    <p:extLst>
      <p:ext uri="{BB962C8B-B14F-4D97-AF65-F5344CB8AC3E}">
        <p14:creationId xmlns:p14="http://schemas.microsoft.com/office/powerpoint/2010/main" val="255204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17</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MEMBERSHIP GUIDELINES</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758964"/>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7" name="Arrow: Right 25">
            <a:extLst>
              <a:ext uri="{FF2B5EF4-FFF2-40B4-BE49-F238E27FC236}">
                <a16:creationId xmlns:a16="http://schemas.microsoft.com/office/drawing/2014/main" id="{C04F481C-0E50-4259-9167-60DA1B92C203}"/>
              </a:ext>
            </a:extLst>
          </p:cNvPr>
          <p:cNvSpPr/>
          <p:nvPr/>
        </p:nvSpPr>
        <p:spPr>
          <a:xfrm>
            <a:off x="4352470" y="124747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6075923" y="1247471"/>
            <a:ext cx="5671764" cy="1217769"/>
          </a:xfrm>
          <a:prstGeom prst="rect">
            <a:avLst/>
          </a:prstGeom>
        </p:spPr>
        <p:txBody>
          <a:bodyPr/>
          <a:lstStyle/>
          <a:p>
            <a:pPr marL="457200" indent="-457200">
              <a:buAutoNum type="arabicPeriod"/>
            </a:pPr>
            <a:r>
              <a:rPr lang="en-US" dirty="0" smtClean="0"/>
              <a:t>Background, Goals, Values, Focus Areas (page 1)</a:t>
            </a:r>
          </a:p>
          <a:p>
            <a:r>
              <a:rPr lang="en-US" i="1" dirty="0" smtClean="0"/>
              <a:t>- </a:t>
            </a:r>
            <a:r>
              <a:rPr lang="en-US" sz="1600" i="1" dirty="0" smtClean="0"/>
              <a:t>As suggested by </a:t>
            </a:r>
            <a:r>
              <a:rPr lang="en-US" sz="1600" i="1" dirty="0"/>
              <a:t>committee members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3337" y="2465240"/>
            <a:ext cx="6411524" cy="4392760"/>
          </a:xfrm>
          <a:prstGeom prst="rect">
            <a:avLst/>
          </a:prstGeom>
        </p:spPr>
      </p:pic>
    </p:spTree>
    <p:extLst>
      <p:ext uri="{BB962C8B-B14F-4D97-AF65-F5344CB8AC3E}">
        <p14:creationId xmlns:p14="http://schemas.microsoft.com/office/powerpoint/2010/main" val="124183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18</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MEMBERSHIP GUIDELINES</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758964"/>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7" name="Arrow: Right 25">
            <a:extLst>
              <a:ext uri="{FF2B5EF4-FFF2-40B4-BE49-F238E27FC236}">
                <a16:creationId xmlns:a16="http://schemas.microsoft.com/office/drawing/2014/main" id="{C04F481C-0E50-4259-9167-60DA1B92C203}"/>
              </a:ext>
            </a:extLst>
          </p:cNvPr>
          <p:cNvSpPr/>
          <p:nvPr/>
        </p:nvSpPr>
        <p:spPr>
          <a:xfrm>
            <a:off x="4352470" y="124747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6075923" y="3825209"/>
            <a:ext cx="5671764" cy="1217769"/>
          </a:xfrm>
          <a:prstGeom prst="rect">
            <a:avLst/>
          </a:prstGeom>
        </p:spPr>
        <p:txBody>
          <a:bodyPr/>
          <a:lstStyle/>
          <a:p>
            <a:pPr marL="457200" indent="-457200">
              <a:buFont typeface="+mj-lt"/>
              <a:buAutoNum type="arabicPeriod" startAt="2"/>
            </a:pPr>
            <a:r>
              <a:rPr lang="en-US" dirty="0" smtClean="0"/>
              <a:t>Language: More inclusive and engaging (page 2- highlighted)</a:t>
            </a:r>
          </a:p>
          <a:p>
            <a:r>
              <a:rPr lang="en-US" i="1" dirty="0" smtClean="0"/>
              <a:t>- </a:t>
            </a:r>
            <a:r>
              <a:rPr lang="en-US" sz="1600" i="1" dirty="0" smtClean="0"/>
              <a:t>As suggested by </a:t>
            </a:r>
            <a:r>
              <a:rPr lang="en-US" sz="1600" i="1" dirty="0"/>
              <a:t>committee members</a:t>
            </a:r>
          </a:p>
        </p:txBody>
      </p:sp>
      <p:sp>
        <p:nvSpPr>
          <p:cNvPr id="10" name="Arrow: Right 25">
            <a:extLst>
              <a:ext uri="{FF2B5EF4-FFF2-40B4-BE49-F238E27FC236}">
                <a16:creationId xmlns:a16="http://schemas.microsoft.com/office/drawing/2014/main" id="{C04F481C-0E50-4259-9167-60DA1B92C203}"/>
              </a:ext>
            </a:extLst>
          </p:cNvPr>
          <p:cNvSpPr/>
          <p:nvPr/>
        </p:nvSpPr>
        <p:spPr>
          <a:xfrm>
            <a:off x="4352469" y="413604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6228323" y="1399871"/>
            <a:ext cx="5671764" cy="1217769"/>
          </a:xfrm>
          <a:prstGeom prst="rect">
            <a:avLst/>
          </a:prstGeom>
        </p:spPr>
        <p:txBody>
          <a:bodyPr/>
          <a:lstStyle/>
          <a:p>
            <a:pPr marL="457200" indent="-457200">
              <a:buAutoNum type="arabicPeriod"/>
            </a:pPr>
            <a:r>
              <a:rPr lang="en-US" dirty="0" smtClean="0"/>
              <a:t>Background, Goals, Values, Focus Areas (page 1)</a:t>
            </a:r>
          </a:p>
          <a:p>
            <a:r>
              <a:rPr lang="en-US" i="1" dirty="0" smtClean="0"/>
              <a:t>- </a:t>
            </a:r>
            <a:r>
              <a:rPr lang="en-US" sz="1600" i="1" dirty="0" smtClean="0"/>
              <a:t>As suggested by </a:t>
            </a:r>
            <a:r>
              <a:rPr lang="en-US" sz="1600" i="1" dirty="0"/>
              <a:t>committee members</a:t>
            </a:r>
          </a:p>
        </p:txBody>
      </p:sp>
    </p:spTree>
    <p:extLst>
      <p:ext uri="{BB962C8B-B14F-4D97-AF65-F5344CB8AC3E}">
        <p14:creationId xmlns:p14="http://schemas.microsoft.com/office/powerpoint/2010/main" val="547383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19</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MEMBERSHIP GUIDELINES</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758964"/>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7" name="Arrow: Right 25">
            <a:extLst>
              <a:ext uri="{FF2B5EF4-FFF2-40B4-BE49-F238E27FC236}">
                <a16:creationId xmlns:a16="http://schemas.microsoft.com/office/drawing/2014/main" id="{C04F481C-0E50-4259-9167-60DA1B92C203}"/>
              </a:ext>
            </a:extLst>
          </p:cNvPr>
          <p:cNvSpPr/>
          <p:nvPr/>
        </p:nvSpPr>
        <p:spPr>
          <a:xfrm>
            <a:off x="4352470" y="124747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5988816" y="1083501"/>
            <a:ext cx="5671764" cy="1217769"/>
          </a:xfrm>
          <a:prstGeom prst="rect">
            <a:avLst/>
          </a:prstGeom>
        </p:spPr>
        <p:txBody>
          <a:bodyPr/>
          <a:lstStyle/>
          <a:p>
            <a:pPr marL="457200" indent="-457200">
              <a:buFont typeface="+mj-lt"/>
              <a:buAutoNum type="arabicPeriod" startAt="2"/>
            </a:pPr>
            <a:r>
              <a:rPr lang="en-US" dirty="0" smtClean="0"/>
              <a:t>Language: More inclusive and engaging (page 2- highlighted)</a:t>
            </a:r>
          </a:p>
          <a:p>
            <a:r>
              <a:rPr lang="en-US" i="1" dirty="0" smtClean="0"/>
              <a:t>- </a:t>
            </a:r>
            <a:r>
              <a:rPr lang="en-US" sz="1600" i="1" dirty="0" smtClean="0"/>
              <a:t>As suggested by </a:t>
            </a:r>
            <a:r>
              <a:rPr lang="en-US" sz="1600" i="1" dirty="0"/>
              <a:t>committee members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815" y="2354646"/>
            <a:ext cx="5734695" cy="4475859"/>
          </a:xfrm>
          <a:prstGeom prst="rect">
            <a:avLst/>
          </a:prstGeom>
        </p:spPr>
      </p:pic>
    </p:spTree>
    <p:extLst>
      <p:ext uri="{BB962C8B-B14F-4D97-AF65-F5344CB8AC3E}">
        <p14:creationId xmlns:p14="http://schemas.microsoft.com/office/powerpoint/2010/main" val="2441787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246496-D3E3-4056-9A1B-CBC80A5DAE9E}"/>
              </a:ext>
            </a:extLst>
          </p:cNvPr>
          <p:cNvSpPr/>
          <p:nvPr/>
        </p:nvSpPr>
        <p:spPr>
          <a:xfrm>
            <a:off x="1523870" y="220545"/>
            <a:ext cx="9258105" cy="1109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9" name="Content Placeholder 8">
            <a:extLst>
              <a:ext uri="{FF2B5EF4-FFF2-40B4-BE49-F238E27FC236}">
                <a16:creationId xmlns:a16="http://schemas.microsoft.com/office/drawing/2014/main" id="{9FD4D3C2-8BCB-49D4-BED3-1D2914E497E3}"/>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3510348" y="294591"/>
            <a:ext cx="4610100" cy="1035471"/>
          </a:xfrm>
        </p:spPr>
      </p:pic>
      <p:sp>
        <p:nvSpPr>
          <p:cNvPr id="5" name="Slide Number Placeholder 4">
            <a:extLst>
              <a:ext uri="{FF2B5EF4-FFF2-40B4-BE49-F238E27FC236}">
                <a16:creationId xmlns:a16="http://schemas.microsoft.com/office/drawing/2014/main" id="{8C0BC45F-3251-49A8-B542-F291DDCC58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endParaRPr>
          </a:p>
        </p:txBody>
      </p:sp>
      <p:sp>
        <p:nvSpPr>
          <p:cNvPr id="6" name="Date Placeholder 5">
            <a:extLst>
              <a:ext uri="{FF2B5EF4-FFF2-40B4-BE49-F238E27FC236}">
                <a16:creationId xmlns:a16="http://schemas.microsoft.com/office/drawing/2014/main" id="{600A20C8-48B5-41D0-8799-D2580F1054D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25-April-18</a:t>
            </a:r>
          </a:p>
        </p:txBody>
      </p:sp>
      <p:sp>
        <p:nvSpPr>
          <p:cNvPr id="7" name="Footer Placeholder 6">
            <a:extLst>
              <a:ext uri="{FF2B5EF4-FFF2-40B4-BE49-F238E27FC236}">
                <a16:creationId xmlns:a16="http://schemas.microsoft.com/office/drawing/2014/main" id="{BB572FCB-454B-4D91-860A-C99C50CE29E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rPr>
              <a:t>Webinar: Health Equity Network in the Americas</a:t>
            </a:r>
          </a:p>
        </p:txBody>
      </p:sp>
      <p:pic>
        <p:nvPicPr>
          <p:cNvPr id="22" name="Picture 21"/>
          <p:cNvPicPr>
            <a:picLocks noChangeAspect="1"/>
          </p:cNvPicPr>
          <p:nvPr/>
        </p:nvPicPr>
        <p:blipFill>
          <a:blip r:embed="rId4"/>
          <a:stretch>
            <a:fillRect/>
          </a:stretch>
        </p:blipFill>
        <p:spPr>
          <a:xfrm>
            <a:off x="1756064" y="1404108"/>
            <a:ext cx="8562109" cy="4980981"/>
          </a:xfrm>
          <a:prstGeom prst="rect">
            <a:avLst/>
          </a:prstGeom>
        </p:spPr>
      </p:pic>
    </p:spTree>
    <p:extLst>
      <p:ext uri="{BB962C8B-B14F-4D97-AF65-F5344CB8AC3E}">
        <p14:creationId xmlns:p14="http://schemas.microsoft.com/office/powerpoint/2010/main" val="41145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476213"/>
            <a:ext cx="5208335" cy="1846659"/>
          </a:xfrm>
        </p:spPr>
        <p:txBody>
          <a:bodyPr/>
          <a:lstStyle/>
          <a:p>
            <a:r>
              <a:rPr lang="en-US" dirty="0" smtClean="0"/>
              <a:t>Questions, Comments, Suggestions?</a:t>
            </a:r>
            <a:endParaRPr lang="en-US" dirty="0"/>
          </a:p>
        </p:txBody>
      </p:sp>
      <p:sp>
        <p:nvSpPr>
          <p:cNvPr id="7" name="Slide Number Placeholder 6"/>
          <p:cNvSpPr>
            <a:spLocks noGrp="1"/>
          </p:cNvSpPr>
          <p:nvPr>
            <p:ph type="sldNum" sz="quarter" idx="4294967295"/>
          </p:nvPr>
        </p:nvSpPr>
        <p:spPr>
          <a:xfrm>
            <a:off x="11668125" y="6484938"/>
            <a:ext cx="523875" cy="365125"/>
          </a:xfrm>
        </p:spPr>
        <p:txBody>
          <a:bodyPr/>
          <a:lstStyle/>
          <a:p>
            <a:fld id="{4997E989-D798-4C62-8E93-3D2D613C2488}" type="slidenum">
              <a:rPr lang="en-US" smtClean="0"/>
              <a:pPr/>
              <a:t>20</a:t>
            </a:fld>
            <a:endParaRPr lang="en-US"/>
          </a:p>
        </p:txBody>
      </p:sp>
    </p:spTree>
    <p:extLst>
      <p:ext uri="{BB962C8B-B14F-4D97-AF65-F5344CB8AC3E}">
        <p14:creationId xmlns:p14="http://schemas.microsoft.com/office/powerpoint/2010/main" val="2152117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F63457-CDFE-4D7B-8D92-B8E30A6C50C3}"/>
              </a:ext>
            </a:extLst>
          </p:cNvPr>
          <p:cNvSpPr>
            <a:spLocks noGrp="1"/>
          </p:cNvSpPr>
          <p:nvPr>
            <p:ph type="sldNum" sz="quarter" idx="4"/>
          </p:nvPr>
        </p:nvSpPr>
        <p:spPr/>
        <p:txBody>
          <a:bodyPr/>
          <a:lstStyle/>
          <a:p>
            <a:fld id="{4997E989-D798-4C62-8E93-3D2D613C2488}" type="slidenum">
              <a:rPr lang="en-US" smtClean="0"/>
              <a:pPr/>
              <a:t>21</a:t>
            </a:fld>
            <a:endParaRPr lang="en-US"/>
          </a:p>
        </p:txBody>
      </p:sp>
      <p:sp>
        <p:nvSpPr>
          <p:cNvPr id="8" name="Title 4">
            <a:extLst>
              <a:ext uri="{FF2B5EF4-FFF2-40B4-BE49-F238E27FC236}">
                <a16:creationId xmlns:a16="http://schemas.microsoft.com/office/drawing/2014/main" id="{174BCC13-56CC-4F79-B6F8-94A93B41E955}"/>
              </a:ext>
            </a:extLst>
          </p:cNvPr>
          <p:cNvSpPr>
            <a:spLocks noGrp="1"/>
          </p:cNvSpPr>
          <p:nvPr>
            <p:ph type="title"/>
          </p:nvPr>
        </p:nvSpPr>
        <p:spPr>
          <a:xfrm>
            <a:off x="269026" y="145008"/>
            <a:ext cx="2489940" cy="923330"/>
          </a:xfrm>
        </p:spPr>
        <p:txBody>
          <a:bodyPr/>
          <a:lstStyle/>
          <a:p>
            <a:r>
              <a:rPr lang="en-US" sz="2900" dirty="0" smtClean="0"/>
              <a:t>ENROLLMENT FORM</a:t>
            </a:r>
            <a:endParaRPr lang="en-US" sz="2900" dirty="0"/>
          </a:p>
        </p:txBody>
      </p:sp>
      <p:sp>
        <p:nvSpPr>
          <p:cNvPr id="2" name="Text Placeholder 1"/>
          <p:cNvSpPr>
            <a:spLocks noGrp="1"/>
          </p:cNvSpPr>
          <p:nvPr>
            <p:ph type="body" sz="quarter" idx="16"/>
          </p:nvPr>
        </p:nvSpPr>
        <p:spPr>
          <a:xfrm>
            <a:off x="269026" y="2252835"/>
            <a:ext cx="4089355" cy="1089529"/>
          </a:xfrm>
        </p:spPr>
        <p:txBody>
          <a:bodyPr/>
          <a:lstStyle/>
          <a:p>
            <a:r>
              <a:rPr lang="en-US" dirty="0" smtClean="0">
                <a:hlinkClick r:id="rId3"/>
              </a:rPr>
              <a:t>English</a:t>
            </a:r>
            <a:r>
              <a:rPr lang="en-US" dirty="0" smtClean="0"/>
              <a:t>: </a:t>
            </a:r>
            <a:r>
              <a:rPr lang="en-US" b="0" dirty="0" smtClean="0"/>
              <a:t>https://goo.gl/forms/z8IzpvbVh2edE5hB3</a:t>
            </a:r>
            <a:endParaRPr lang="en-US" b="0" dirty="0"/>
          </a:p>
        </p:txBody>
      </p:sp>
      <p:sp>
        <p:nvSpPr>
          <p:cNvPr id="9" name="Text Placeholder 1"/>
          <p:cNvSpPr txBox="1">
            <a:spLocks/>
          </p:cNvSpPr>
          <p:nvPr/>
        </p:nvSpPr>
        <p:spPr>
          <a:xfrm>
            <a:off x="269026" y="4242643"/>
            <a:ext cx="4089355" cy="1089529"/>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hlinkClick r:id="rId4"/>
              </a:rPr>
              <a:t>Spanish</a:t>
            </a:r>
            <a:r>
              <a:rPr lang="en-US" dirty="0"/>
              <a:t>: </a:t>
            </a:r>
            <a:r>
              <a:rPr lang="en-US" b="0" dirty="0"/>
              <a:t>https://goo.gl/forms/PuVzOOk1fPfDe8Mi1</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275" y="979614"/>
            <a:ext cx="5570319" cy="4725499"/>
          </a:xfrm>
          <a:prstGeom prst="rect">
            <a:avLst/>
          </a:prstGeom>
        </p:spPr>
      </p:pic>
      <p:sp>
        <p:nvSpPr>
          <p:cNvPr id="11" name="Arrow: Right 25">
            <a:extLst>
              <a:ext uri="{FF2B5EF4-FFF2-40B4-BE49-F238E27FC236}">
                <a16:creationId xmlns:a16="http://schemas.microsoft.com/office/drawing/2014/main" id="{C04F481C-0E50-4259-9167-60DA1B92C203}"/>
              </a:ext>
            </a:extLst>
          </p:cNvPr>
          <p:cNvSpPr/>
          <p:nvPr/>
        </p:nvSpPr>
        <p:spPr>
          <a:xfrm>
            <a:off x="4711151" y="2779883"/>
            <a:ext cx="1034354" cy="112496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035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473515"/>
            <a:ext cx="5208335" cy="2197525"/>
          </a:xfrm>
        </p:spPr>
        <p:txBody>
          <a:bodyPr/>
          <a:lstStyle/>
          <a:p>
            <a:r>
              <a:rPr lang="en-US" sz="7200" dirty="0" smtClean="0"/>
              <a:t>PROGRESS 1</a:t>
            </a:r>
            <a:endParaRPr lang="en-US" sz="7200" dirty="0"/>
          </a:p>
        </p:txBody>
      </p:sp>
      <p:sp>
        <p:nvSpPr>
          <p:cNvPr id="7" name="Slide Number Placeholder 6"/>
          <p:cNvSpPr>
            <a:spLocks noGrp="1"/>
          </p:cNvSpPr>
          <p:nvPr>
            <p:ph type="sldNum" sz="quarter" idx="4294967295"/>
          </p:nvPr>
        </p:nvSpPr>
        <p:spPr>
          <a:xfrm>
            <a:off x="11668125" y="6484938"/>
            <a:ext cx="523875" cy="365125"/>
          </a:xfrm>
        </p:spPr>
        <p:txBody>
          <a:bodyPr/>
          <a:lstStyle/>
          <a:p>
            <a:fld id="{4997E989-D798-4C62-8E93-3D2D613C2488}" type="slidenum">
              <a:rPr lang="en-US" smtClean="0"/>
              <a:pPr/>
              <a:t>22</a:t>
            </a:fld>
            <a:endParaRPr lang="en-US"/>
          </a:p>
        </p:txBody>
      </p:sp>
    </p:spTree>
    <p:extLst>
      <p:ext uri="{BB962C8B-B14F-4D97-AF65-F5344CB8AC3E}">
        <p14:creationId xmlns:p14="http://schemas.microsoft.com/office/powerpoint/2010/main" val="2220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23</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ADVOCACY AND COMMUNICATIONS COMMITTEE</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758964"/>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7" name="Rounded Rectangle 6">
            <a:extLst>
              <a:ext uri="{FF2B5EF4-FFF2-40B4-BE49-F238E27FC236}">
                <a16:creationId xmlns:a16="http://schemas.microsoft.com/office/drawing/2014/main" id="{A96F67AA-C607-694A-83D8-68251596CAA6}"/>
              </a:ext>
            </a:extLst>
          </p:cNvPr>
          <p:cNvSpPr/>
          <p:nvPr/>
        </p:nvSpPr>
        <p:spPr>
          <a:xfrm>
            <a:off x="3754806" y="1384267"/>
            <a:ext cx="2139881" cy="753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latin typeface="+mj-lt"/>
              </a:rPr>
              <a:t>Committee Organization</a:t>
            </a:r>
            <a:endParaRPr lang="en-US" sz="1600" b="1" dirty="0">
              <a:latin typeface="+mj-lt"/>
            </a:endParaRPr>
          </a:p>
        </p:txBody>
      </p:sp>
    </p:spTree>
    <p:extLst>
      <p:ext uri="{BB962C8B-B14F-4D97-AF65-F5344CB8AC3E}">
        <p14:creationId xmlns:p14="http://schemas.microsoft.com/office/powerpoint/2010/main" val="2672196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24</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ADVOCACY AND COMMUNICATIONS COMMITTEE</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758964"/>
            <a:ext cx="2033752" cy="1200329"/>
          </a:xfrm>
          <a:prstGeom prst="rect">
            <a:avLst/>
          </a:prstGeom>
          <a:noFill/>
        </p:spPr>
        <p:txBody>
          <a:bodyPr wrap="square" rtlCol="0">
            <a:spAutoFit/>
          </a:bodyPr>
          <a:lstStyle/>
          <a:p>
            <a:pPr algn="ctr"/>
            <a:r>
              <a:rPr lang="en-US" sz="3600" b="1" dirty="0" smtClean="0"/>
              <a:t>What’s New?</a:t>
            </a:r>
            <a:endParaRPr lang="en-US" sz="3600" b="1" dirty="0"/>
          </a:p>
        </p:txBody>
      </p:sp>
      <p:pic>
        <p:nvPicPr>
          <p:cNvPr id="4" name="Picture 3"/>
          <p:cNvPicPr>
            <a:picLocks noChangeAspect="1"/>
          </p:cNvPicPr>
          <p:nvPr/>
        </p:nvPicPr>
        <p:blipFill>
          <a:blip r:embed="rId2"/>
          <a:stretch>
            <a:fillRect/>
          </a:stretch>
        </p:blipFill>
        <p:spPr>
          <a:xfrm>
            <a:off x="4380043" y="2367670"/>
            <a:ext cx="877900" cy="871804"/>
          </a:xfrm>
          <a:prstGeom prst="rect">
            <a:avLst/>
          </a:prstGeom>
        </p:spPr>
      </p:pic>
      <p:pic>
        <p:nvPicPr>
          <p:cNvPr id="10" name="Picture 9"/>
          <p:cNvPicPr>
            <a:picLocks noChangeAspect="1"/>
          </p:cNvPicPr>
          <p:nvPr/>
        </p:nvPicPr>
        <p:blipFill>
          <a:blip r:embed="rId3"/>
          <a:stretch>
            <a:fillRect/>
          </a:stretch>
        </p:blipFill>
        <p:spPr>
          <a:xfrm>
            <a:off x="3749052" y="3469842"/>
            <a:ext cx="2139881" cy="829128"/>
          </a:xfrm>
          <a:prstGeom prst="rect">
            <a:avLst/>
          </a:prstGeom>
        </p:spPr>
      </p:pic>
      <p:pic>
        <p:nvPicPr>
          <p:cNvPr id="11" name="Picture 10"/>
          <p:cNvPicPr>
            <a:picLocks noChangeAspect="1"/>
          </p:cNvPicPr>
          <p:nvPr/>
        </p:nvPicPr>
        <p:blipFill>
          <a:blip r:embed="rId4"/>
          <a:stretch>
            <a:fillRect/>
          </a:stretch>
        </p:blipFill>
        <p:spPr>
          <a:xfrm>
            <a:off x="3749052" y="5409381"/>
            <a:ext cx="2139881" cy="829128"/>
          </a:xfrm>
          <a:prstGeom prst="rect">
            <a:avLst/>
          </a:prstGeom>
        </p:spPr>
      </p:pic>
      <p:pic>
        <p:nvPicPr>
          <p:cNvPr id="12" name="Picture 11"/>
          <p:cNvPicPr>
            <a:picLocks noChangeAspect="1"/>
          </p:cNvPicPr>
          <p:nvPr/>
        </p:nvPicPr>
        <p:blipFill>
          <a:blip r:embed="rId2"/>
          <a:stretch>
            <a:fillRect/>
          </a:stretch>
        </p:blipFill>
        <p:spPr>
          <a:xfrm>
            <a:off x="4380042" y="4418273"/>
            <a:ext cx="877900" cy="871804"/>
          </a:xfrm>
          <a:prstGeom prst="rect">
            <a:avLst/>
          </a:prstGeom>
        </p:spPr>
      </p:pic>
      <p:sp>
        <p:nvSpPr>
          <p:cNvPr id="13" name="Rounded Rectangle 12">
            <a:extLst>
              <a:ext uri="{FF2B5EF4-FFF2-40B4-BE49-F238E27FC236}">
                <a16:creationId xmlns:a16="http://schemas.microsoft.com/office/drawing/2014/main" id="{A96F67AA-C607-694A-83D8-68251596CAA6}"/>
              </a:ext>
            </a:extLst>
          </p:cNvPr>
          <p:cNvSpPr/>
          <p:nvPr/>
        </p:nvSpPr>
        <p:spPr>
          <a:xfrm>
            <a:off x="3754806" y="1384267"/>
            <a:ext cx="2139881" cy="753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latin typeface="+mj-lt"/>
              </a:rPr>
              <a:t>Committee Organization</a:t>
            </a:r>
            <a:endParaRPr lang="en-US" sz="1600" b="1" dirty="0">
              <a:latin typeface="+mj-lt"/>
            </a:endParaRPr>
          </a:p>
        </p:txBody>
      </p:sp>
    </p:spTree>
    <p:extLst>
      <p:ext uri="{BB962C8B-B14F-4D97-AF65-F5344CB8AC3E}">
        <p14:creationId xmlns:p14="http://schemas.microsoft.com/office/powerpoint/2010/main" val="1794767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25</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ADVOCACY AND COMMUNICATIONS COMMITTEE</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758964"/>
            <a:ext cx="2033752" cy="1200329"/>
          </a:xfrm>
          <a:prstGeom prst="rect">
            <a:avLst/>
          </a:prstGeom>
          <a:noFill/>
        </p:spPr>
        <p:txBody>
          <a:bodyPr wrap="square" rtlCol="0">
            <a:spAutoFit/>
          </a:bodyPr>
          <a:lstStyle/>
          <a:p>
            <a:pPr algn="ctr"/>
            <a:r>
              <a:rPr lang="en-US" sz="3600" b="1" dirty="0" smtClean="0"/>
              <a:t>What’s New?</a:t>
            </a:r>
            <a:endParaRPr lang="en-US" sz="3600" b="1" dirty="0"/>
          </a:p>
        </p:txBody>
      </p:sp>
      <p:pic>
        <p:nvPicPr>
          <p:cNvPr id="4" name="Picture 3"/>
          <p:cNvPicPr>
            <a:picLocks noChangeAspect="1"/>
          </p:cNvPicPr>
          <p:nvPr/>
        </p:nvPicPr>
        <p:blipFill>
          <a:blip r:embed="rId2"/>
          <a:stretch>
            <a:fillRect/>
          </a:stretch>
        </p:blipFill>
        <p:spPr>
          <a:xfrm>
            <a:off x="4380043" y="2367670"/>
            <a:ext cx="877900" cy="871804"/>
          </a:xfrm>
          <a:prstGeom prst="rect">
            <a:avLst/>
          </a:prstGeom>
        </p:spPr>
      </p:pic>
      <p:pic>
        <p:nvPicPr>
          <p:cNvPr id="10" name="Picture 9"/>
          <p:cNvPicPr>
            <a:picLocks noChangeAspect="1"/>
          </p:cNvPicPr>
          <p:nvPr/>
        </p:nvPicPr>
        <p:blipFill>
          <a:blip r:embed="rId3"/>
          <a:stretch>
            <a:fillRect/>
          </a:stretch>
        </p:blipFill>
        <p:spPr>
          <a:xfrm>
            <a:off x="3749052" y="3469842"/>
            <a:ext cx="2139881" cy="829128"/>
          </a:xfrm>
          <a:prstGeom prst="rect">
            <a:avLst/>
          </a:prstGeom>
        </p:spPr>
      </p:pic>
      <p:pic>
        <p:nvPicPr>
          <p:cNvPr id="11" name="Picture 10"/>
          <p:cNvPicPr>
            <a:picLocks noChangeAspect="1"/>
          </p:cNvPicPr>
          <p:nvPr/>
        </p:nvPicPr>
        <p:blipFill>
          <a:blip r:embed="rId4"/>
          <a:stretch>
            <a:fillRect/>
          </a:stretch>
        </p:blipFill>
        <p:spPr>
          <a:xfrm>
            <a:off x="3749052" y="5409381"/>
            <a:ext cx="2139881" cy="829128"/>
          </a:xfrm>
          <a:prstGeom prst="rect">
            <a:avLst/>
          </a:prstGeom>
        </p:spPr>
      </p:pic>
      <p:pic>
        <p:nvPicPr>
          <p:cNvPr id="12" name="Picture 11"/>
          <p:cNvPicPr>
            <a:picLocks noChangeAspect="1"/>
          </p:cNvPicPr>
          <p:nvPr/>
        </p:nvPicPr>
        <p:blipFill>
          <a:blip r:embed="rId2"/>
          <a:stretch>
            <a:fillRect/>
          </a:stretch>
        </p:blipFill>
        <p:spPr>
          <a:xfrm>
            <a:off x="4380042" y="4418273"/>
            <a:ext cx="877900" cy="871804"/>
          </a:xfrm>
          <a:prstGeom prst="rect">
            <a:avLst/>
          </a:prstGeom>
        </p:spPr>
      </p:pic>
      <p:pic>
        <p:nvPicPr>
          <p:cNvPr id="13" name="Picture 12"/>
          <p:cNvPicPr>
            <a:picLocks noChangeAspect="1"/>
          </p:cNvPicPr>
          <p:nvPr/>
        </p:nvPicPr>
        <p:blipFill>
          <a:blip r:embed="rId5"/>
          <a:stretch>
            <a:fillRect/>
          </a:stretch>
        </p:blipFill>
        <p:spPr>
          <a:xfrm>
            <a:off x="8415645" y="1308174"/>
            <a:ext cx="2139881" cy="829128"/>
          </a:xfrm>
          <a:prstGeom prst="rect">
            <a:avLst/>
          </a:prstGeom>
        </p:spPr>
      </p:pic>
      <p:pic>
        <p:nvPicPr>
          <p:cNvPr id="23" name="Picture 22"/>
          <p:cNvPicPr>
            <a:picLocks noChangeAspect="1"/>
          </p:cNvPicPr>
          <p:nvPr/>
        </p:nvPicPr>
        <p:blipFill rotWithShape="1">
          <a:blip r:embed="rId6" cstate="screen">
            <a:extLst>
              <a:ext uri="{28A0092B-C50C-407E-A947-70E740481C1C}">
                <a14:useLocalDpi xmlns:a14="http://schemas.microsoft.com/office/drawing/2010/main" val="0"/>
              </a:ext>
            </a:extLst>
          </a:blip>
          <a:srcRect l="35877" r="2136"/>
          <a:stretch/>
        </p:blipFill>
        <p:spPr>
          <a:xfrm>
            <a:off x="6881973" y="2327604"/>
            <a:ext cx="1370453" cy="1473191"/>
          </a:xfrm>
          <a:prstGeom prst="rect">
            <a:avLst/>
          </a:prstGeom>
        </p:spPr>
      </p:pic>
      <p:sp>
        <p:nvSpPr>
          <p:cNvPr id="14" name="Rectangle 13"/>
          <p:cNvSpPr/>
          <p:nvPr/>
        </p:nvSpPr>
        <p:spPr>
          <a:xfrm>
            <a:off x="8463264" y="2481966"/>
            <a:ext cx="2092262" cy="7575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latin typeface="+mj-lt"/>
              </a:rPr>
              <a:t>Eugenia </a:t>
            </a:r>
            <a:r>
              <a:rPr lang="en-US" sz="1400" b="1" dirty="0" err="1" smtClean="0">
                <a:latin typeface="+mj-lt"/>
              </a:rPr>
              <a:t>Tarzabachi</a:t>
            </a:r>
            <a:endParaRPr lang="en-US" sz="1400" b="1" dirty="0">
              <a:latin typeface="+mj-lt"/>
            </a:endParaRPr>
          </a:p>
        </p:txBody>
      </p:sp>
      <p:sp>
        <p:nvSpPr>
          <p:cNvPr id="15" name="Rounded Rectangle 14">
            <a:extLst>
              <a:ext uri="{FF2B5EF4-FFF2-40B4-BE49-F238E27FC236}">
                <a16:creationId xmlns:a16="http://schemas.microsoft.com/office/drawing/2014/main" id="{A96F67AA-C607-694A-83D8-68251596CAA6}"/>
              </a:ext>
            </a:extLst>
          </p:cNvPr>
          <p:cNvSpPr/>
          <p:nvPr/>
        </p:nvSpPr>
        <p:spPr>
          <a:xfrm>
            <a:off x="3754806" y="1384267"/>
            <a:ext cx="2139881" cy="753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latin typeface="+mj-lt"/>
              </a:rPr>
              <a:t>Committee Organization</a:t>
            </a:r>
            <a:endParaRPr lang="en-US" sz="1600" b="1" dirty="0">
              <a:latin typeface="+mj-lt"/>
            </a:endParaRPr>
          </a:p>
        </p:txBody>
      </p:sp>
    </p:spTree>
    <p:extLst>
      <p:ext uri="{BB962C8B-B14F-4D97-AF65-F5344CB8AC3E}">
        <p14:creationId xmlns:p14="http://schemas.microsoft.com/office/powerpoint/2010/main" val="3066564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26</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ADVOCACY AND COMMUNICATIONS COMMITTEE</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758964"/>
            <a:ext cx="2033752" cy="1200329"/>
          </a:xfrm>
          <a:prstGeom prst="rect">
            <a:avLst/>
          </a:prstGeom>
          <a:noFill/>
        </p:spPr>
        <p:txBody>
          <a:bodyPr wrap="square" rtlCol="0">
            <a:spAutoFit/>
          </a:bodyPr>
          <a:lstStyle/>
          <a:p>
            <a:pPr algn="ctr"/>
            <a:r>
              <a:rPr lang="en-US" sz="3600" b="1" dirty="0" smtClean="0"/>
              <a:t>What’s New?</a:t>
            </a:r>
            <a:endParaRPr lang="en-US" sz="3600" b="1" dirty="0"/>
          </a:p>
        </p:txBody>
      </p:sp>
      <p:pic>
        <p:nvPicPr>
          <p:cNvPr id="4" name="Picture 3"/>
          <p:cNvPicPr>
            <a:picLocks noChangeAspect="1"/>
          </p:cNvPicPr>
          <p:nvPr/>
        </p:nvPicPr>
        <p:blipFill>
          <a:blip r:embed="rId3"/>
          <a:stretch>
            <a:fillRect/>
          </a:stretch>
        </p:blipFill>
        <p:spPr>
          <a:xfrm>
            <a:off x="4380043" y="2367670"/>
            <a:ext cx="877900" cy="871804"/>
          </a:xfrm>
          <a:prstGeom prst="rect">
            <a:avLst/>
          </a:prstGeom>
        </p:spPr>
      </p:pic>
      <p:pic>
        <p:nvPicPr>
          <p:cNvPr id="10" name="Picture 9"/>
          <p:cNvPicPr>
            <a:picLocks noChangeAspect="1"/>
          </p:cNvPicPr>
          <p:nvPr/>
        </p:nvPicPr>
        <p:blipFill>
          <a:blip r:embed="rId4"/>
          <a:stretch>
            <a:fillRect/>
          </a:stretch>
        </p:blipFill>
        <p:spPr>
          <a:xfrm>
            <a:off x="3749052" y="3469842"/>
            <a:ext cx="2139881" cy="829128"/>
          </a:xfrm>
          <a:prstGeom prst="rect">
            <a:avLst/>
          </a:prstGeom>
        </p:spPr>
      </p:pic>
      <p:pic>
        <p:nvPicPr>
          <p:cNvPr id="11" name="Picture 10"/>
          <p:cNvPicPr>
            <a:picLocks noChangeAspect="1"/>
          </p:cNvPicPr>
          <p:nvPr/>
        </p:nvPicPr>
        <p:blipFill>
          <a:blip r:embed="rId5"/>
          <a:stretch>
            <a:fillRect/>
          </a:stretch>
        </p:blipFill>
        <p:spPr>
          <a:xfrm>
            <a:off x="3749052" y="5409381"/>
            <a:ext cx="2139881" cy="829128"/>
          </a:xfrm>
          <a:prstGeom prst="rect">
            <a:avLst/>
          </a:prstGeom>
        </p:spPr>
      </p:pic>
      <p:pic>
        <p:nvPicPr>
          <p:cNvPr id="12" name="Picture 11"/>
          <p:cNvPicPr>
            <a:picLocks noChangeAspect="1"/>
          </p:cNvPicPr>
          <p:nvPr/>
        </p:nvPicPr>
        <p:blipFill>
          <a:blip r:embed="rId3"/>
          <a:stretch>
            <a:fillRect/>
          </a:stretch>
        </p:blipFill>
        <p:spPr>
          <a:xfrm>
            <a:off x="4380042" y="4418273"/>
            <a:ext cx="877900" cy="871804"/>
          </a:xfrm>
          <a:prstGeom prst="rect">
            <a:avLst/>
          </a:prstGeom>
        </p:spPr>
      </p:pic>
      <p:pic>
        <p:nvPicPr>
          <p:cNvPr id="13" name="Picture 12"/>
          <p:cNvPicPr>
            <a:picLocks noChangeAspect="1"/>
          </p:cNvPicPr>
          <p:nvPr/>
        </p:nvPicPr>
        <p:blipFill>
          <a:blip r:embed="rId6"/>
          <a:stretch>
            <a:fillRect/>
          </a:stretch>
        </p:blipFill>
        <p:spPr>
          <a:xfrm>
            <a:off x="8415645" y="1308174"/>
            <a:ext cx="2139881" cy="829128"/>
          </a:xfrm>
          <a:prstGeom prst="rect">
            <a:avLst/>
          </a:prstGeom>
        </p:spPr>
      </p:pic>
      <p:pic>
        <p:nvPicPr>
          <p:cNvPr id="18" name="Picture 17"/>
          <p:cNvPicPr>
            <a:picLocks noChangeAspect="1"/>
          </p:cNvPicPr>
          <p:nvPr/>
        </p:nvPicPr>
        <p:blipFill>
          <a:blip r:embed="rId7"/>
          <a:stretch>
            <a:fillRect/>
          </a:stretch>
        </p:blipFill>
        <p:spPr>
          <a:xfrm>
            <a:off x="8409548" y="4241979"/>
            <a:ext cx="2145978" cy="829128"/>
          </a:xfrm>
          <a:prstGeom prst="rect">
            <a:avLst/>
          </a:prstGeom>
        </p:spPr>
      </p:pic>
      <p:pic>
        <p:nvPicPr>
          <p:cNvPr id="19" name="Picture 18"/>
          <p:cNvPicPr>
            <a:picLocks noChangeAspect="1"/>
          </p:cNvPicPr>
          <p:nvPr/>
        </p:nvPicPr>
        <p:blipFill>
          <a:blip r:embed="rId8"/>
          <a:stretch>
            <a:fillRect/>
          </a:stretch>
        </p:blipFill>
        <p:spPr>
          <a:xfrm>
            <a:off x="8409548" y="5812719"/>
            <a:ext cx="2145978" cy="835224"/>
          </a:xfrm>
          <a:prstGeom prst="rect">
            <a:avLst/>
          </a:prstGeom>
        </p:spPr>
      </p:pic>
      <p:pic>
        <p:nvPicPr>
          <p:cNvPr id="7" name="Picture 6"/>
          <p:cNvPicPr>
            <a:picLocks noChangeAspect="1"/>
          </p:cNvPicPr>
          <p:nvPr/>
        </p:nvPicPr>
        <p:blipFill rotWithShape="1">
          <a:blip r:embed="rId9" cstate="screen">
            <a:extLst>
              <a:ext uri="{28A0092B-C50C-407E-A947-70E740481C1C}">
                <a14:useLocalDpi xmlns:a14="http://schemas.microsoft.com/office/drawing/2010/main" val="0"/>
              </a:ext>
            </a:extLst>
          </a:blip>
          <a:srcRect l="13591" r="21667"/>
          <a:stretch/>
        </p:blipFill>
        <p:spPr>
          <a:xfrm>
            <a:off x="6912357" y="3966755"/>
            <a:ext cx="1340069" cy="1379576"/>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92914" y="5512291"/>
            <a:ext cx="1259512" cy="1259512"/>
          </a:xfrm>
          <a:prstGeom prst="rect">
            <a:avLst/>
          </a:prstGeom>
        </p:spPr>
      </p:pic>
      <p:pic>
        <p:nvPicPr>
          <p:cNvPr id="15" name="Picture 14"/>
          <p:cNvPicPr>
            <a:picLocks noChangeAspect="1"/>
          </p:cNvPicPr>
          <p:nvPr/>
        </p:nvPicPr>
        <p:blipFill rotWithShape="1">
          <a:blip r:embed="rId11" cstate="screen">
            <a:extLst>
              <a:ext uri="{28A0092B-C50C-407E-A947-70E740481C1C}">
                <a14:useLocalDpi xmlns:a14="http://schemas.microsoft.com/office/drawing/2010/main" val="0"/>
              </a:ext>
            </a:extLst>
          </a:blip>
          <a:srcRect l="35877" r="2136"/>
          <a:stretch/>
        </p:blipFill>
        <p:spPr>
          <a:xfrm>
            <a:off x="6881973" y="2327604"/>
            <a:ext cx="1370453" cy="1473191"/>
          </a:xfrm>
          <a:prstGeom prst="rect">
            <a:avLst/>
          </a:prstGeom>
        </p:spPr>
      </p:pic>
      <p:sp>
        <p:nvSpPr>
          <p:cNvPr id="21" name="Rectangle 20"/>
          <p:cNvSpPr/>
          <p:nvPr/>
        </p:nvSpPr>
        <p:spPr>
          <a:xfrm>
            <a:off x="8463264" y="2481966"/>
            <a:ext cx="2092262" cy="7575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latin typeface="+mj-lt"/>
              </a:rPr>
              <a:t>Eugenia </a:t>
            </a:r>
            <a:r>
              <a:rPr lang="en-US" sz="1400" b="1" dirty="0" err="1" smtClean="0">
                <a:latin typeface="+mj-lt"/>
              </a:rPr>
              <a:t>Tarzabachi</a:t>
            </a:r>
            <a:endParaRPr lang="en-US" sz="1400" b="1" dirty="0">
              <a:latin typeface="+mj-lt"/>
            </a:endParaRPr>
          </a:p>
        </p:txBody>
      </p:sp>
      <p:sp>
        <p:nvSpPr>
          <p:cNvPr id="22" name="Rounded Rectangle 21">
            <a:extLst>
              <a:ext uri="{FF2B5EF4-FFF2-40B4-BE49-F238E27FC236}">
                <a16:creationId xmlns:a16="http://schemas.microsoft.com/office/drawing/2014/main" id="{A96F67AA-C607-694A-83D8-68251596CAA6}"/>
              </a:ext>
            </a:extLst>
          </p:cNvPr>
          <p:cNvSpPr/>
          <p:nvPr/>
        </p:nvSpPr>
        <p:spPr>
          <a:xfrm>
            <a:off x="3754806" y="1384267"/>
            <a:ext cx="2139881" cy="753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latin typeface="+mj-lt"/>
              </a:rPr>
              <a:t>Committee Organization</a:t>
            </a:r>
            <a:endParaRPr lang="en-US" sz="1600" b="1" dirty="0">
              <a:latin typeface="+mj-lt"/>
            </a:endParaRPr>
          </a:p>
        </p:txBody>
      </p:sp>
    </p:spTree>
    <p:extLst>
      <p:ext uri="{BB962C8B-B14F-4D97-AF65-F5344CB8AC3E}">
        <p14:creationId xmlns:p14="http://schemas.microsoft.com/office/powerpoint/2010/main" val="2078212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27</a:t>
            </a:fld>
            <a:endParaRPr lang="en-US"/>
          </a:p>
        </p:txBody>
      </p:sp>
      <p:sp>
        <p:nvSpPr>
          <p:cNvPr id="3" name="Oval 2"/>
          <p:cNvSpPr/>
          <p:nvPr/>
        </p:nvSpPr>
        <p:spPr>
          <a:xfrm>
            <a:off x="204952" y="442953"/>
            <a:ext cx="5880538" cy="60224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1095704" y="2300005"/>
            <a:ext cx="4099034" cy="2308324"/>
          </a:xfrm>
          <a:prstGeom prst="rect">
            <a:avLst/>
          </a:prstGeom>
          <a:noFill/>
        </p:spPr>
        <p:txBody>
          <a:bodyPr wrap="square" rtlCol="0">
            <a:spAutoFit/>
          </a:bodyPr>
          <a:lstStyle/>
          <a:p>
            <a:pPr algn="ctr"/>
            <a:r>
              <a:rPr lang="en-US" sz="7200" b="1" dirty="0" smtClean="0">
                <a:solidFill>
                  <a:schemeClr val="bg1"/>
                </a:solidFill>
                <a:latin typeface="+mj-lt"/>
              </a:rPr>
              <a:t>ACTION ITEMS</a:t>
            </a:r>
            <a:endParaRPr lang="en-US" sz="7200" b="1" dirty="0">
              <a:solidFill>
                <a:schemeClr val="bg1"/>
              </a:solidFill>
              <a:latin typeface="+mj-lt"/>
            </a:endParaRPr>
          </a:p>
        </p:txBody>
      </p:sp>
    </p:spTree>
    <p:extLst>
      <p:ext uri="{BB962C8B-B14F-4D97-AF65-F5344CB8AC3E}">
        <p14:creationId xmlns:p14="http://schemas.microsoft.com/office/powerpoint/2010/main" val="3128225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28</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1346010"/>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ADVOCACY AND COMMUNICATIONS CHARTER</a:t>
            </a:r>
          </a:p>
          <a:p>
            <a:pPr algn="ctr"/>
            <a:r>
              <a:rPr lang="en-US" i="1" dirty="0" smtClean="0">
                <a:solidFill>
                  <a:schemeClr val="accent4"/>
                </a:solidFill>
              </a:rPr>
              <a:t>Supporting Materials</a:t>
            </a:r>
            <a:endParaRPr lang="en-US" sz="2400" i="1" dirty="0">
              <a:solidFill>
                <a:schemeClr val="accent4"/>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692" y="2075956"/>
            <a:ext cx="8920783" cy="4754549"/>
          </a:xfrm>
          <a:prstGeom prst="rect">
            <a:avLst/>
          </a:prstGeom>
        </p:spPr>
      </p:pic>
      <p:sp>
        <p:nvSpPr>
          <p:cNvPr id="10" name="Down Arrow 9"/>
          <p:cNvSpPr/>
          <p:nvPr/>
        </p:nvSpPr>
        <p:spPr>
          <a:xfrm>
            <a:off x="5689270" y="1445940"/>
            <a:ext cx="599089" cy="530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997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29</a:t>
            </a:fld>
            <a:endParaRPr lang="en-US"/>
          </a:p>
        </p:txBody>
      </p:sp>
      <p:sp>
        <p:nvSpPr>
          <p:cNvPr id="3" name="Oval 2"/>
          <p:cNvSpPr/>
          <p:nvPr/>
        </p:nvSpPr>
        <p:spPr>
          <a:xfrm>
            <a:off x="204952" y="442953"/>
            <a:ext cx="5880538" cy="60224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1095704" y="2300005"/>
            <a:ext cx="4099034" cy="2308324"/>
          </a:xfrm>
          <a:prstGeom prst="rect">
            <a:avLst/>
          </a:prstGeom>
          <a:noFill/>
        </p:spPr>
        <p:txBody>
          <a:bodyPr wrap="square" rtlCol="0">
            <a:spAutoFit/>
          </a:bodyPr>
          <a:lstStyle/>
          <a:p>
            <a:pPr algn="ctr"/>
            <a:r>
              <a:rPr lang="en-US" sz="7200" b="1" dirty="0" smtClean="0">
                <a:solidFill>
                  <a:schemeClr val="bg1"/>
                </a:solidFill>
                <a:latin typeface="+mj-lt"/>
              </a:rPr>
              <a:t>ACTION ITEMS</a:t>
            </a:r>
            <a:endParaRPr lang="en-US" sz="7200" b="1" dirty="0">
              <a:solidFill>
                <a:schemeClr val="bg1"/>
              </a:solidFill>
              <a:latin typeface="+mj-lt"/>
            </a:endParaRPr>
          </a:p>
        </p:txBody>
      </p:sp>
      <p:sp>
        <p:nvSpPr>
          <p:cNvPr id="5" name="Oval 4"/>
          <p:cNvSpPr/>
          <p:nvPr/>
        </p:nvSpPr>
        <p:spPr>
          <a:xfrm>
            <a:off x="7425558" y="208725"/>
            <a:ext cx="3436883" cy="31215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a:off x="7581054" y="945411"/>
            <a:ext cx="3120383" cy="2246769"/>
          </a:xfrm>
          <a:prstGeom prst="rect">
            <a:avLst/>
          </a:prstGeom>
          <a:noFill/>
        </p:spPr>
        <p:txBody>
          <a:bodyPr wrap="square" rtlCol="0">
            <a:spAutoFit/>
          </a:bodyPr>
          <a:lstStyle/>
          <a:p>
            <a:pPr algn="ctr"/>
            <a:r>
              <a:rPr lang="en-US" sz="2800" b="1" dirty="0" smtClean="0">
                <a:solidFill>
                  <a:schemeClr val="bg1"/>
                </a:solidFill>
              </a:rPr>
              <a:t>Review Advocacy and Communications Charter</a:t>
            </a:r>
          </a:p>
          <a:p>
            <a:pPr algn="ctr"/>
            <a:endParaRPr lang="en-US" sz="2800" b="1" dirty="0">
              <a:solidFill>
                <a:schemeClr val="bg1"/>
              </a:solidFill>
            </a:endParaRPr>
          </a:p>
        </p:txBody>
      </p:sp>
      <p:sp>
        <p:nvSpPr>
          <p:cNvPr id="7" name="Right Arrow 6"/>
          <p:cNvSpPr/>
          <p:nvPr/>
        </p:nvSpPr>
        <p:spPr>
          <a:xfrm>
            <a:off x="6212694" y="1312050"/>
            <a:ext cx="1001106" cy="75674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Oval 8"/>
          <p:cNvSpPr/>
          <p:nvPr/>
        </p:nvSpPr>
        <p:spPr>
          <a:xfrm>
            <a:off x="7425558" y="3452648"/>
            <a:ext cx="3431377" cy="322128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7637312" y="4370793"/>
            <a:ext cx="3007865" cy="1384995"/>
          </a:xfrm>
          <a:prstGeom prst="rect">
            <a:avLst/>
          </a:prstGeom>
          <a:noFill/>
        </p:spPr>
        <p:txBody>
          <a:bodyPr wrap="square" rtlCol="0">
            <a:spAutoFit/>
          </a:bodyPr>
          <a:lstStyle/>
          <a:p>
            <a:pPr algn="ctr"/>
            <a:r>
              <a:rPr lang="en-US" sz="2800" b="1" dirty="0" smtClean="0">
                <a:solidFill>
                  <a:schemeClr val="bg1"/>
                </a:solidFill>
              </a:rPr>
              <a:t>Provide feedback by Wed. 5/30</a:t>
            </a:r>
            <a:endParaRPr lang="en-US" sz="2800" b="1" dirty="0">
              <a:solidFill>
                <a:schemeClr val="bg1"/>
              </a:solidFill>
            </a:endParaRPr>
          </a:p>
        </p:txBody>
      </p:sp>
      <p:sp>
        <p:nvSpPr>
          <p:cNvPr id="11" name="Right Arrow 10"/>
          <p:cNvSpPr/>
          <p:nvPr/>
        </p:nvSpPr>
        <p:spPr>
          <a:xfrm>
            <a:off x="6212694" y="4869802"/>
            <a:ext cx="1001106" cy="75674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021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C3133C-221C-4283-A4EC-B2CFA49E20D5}"/>
              </a:ext>
            </a:extLst>
          </p:cNvPr>
          <p:cNvSpPr>
            <a:spLocks noGrp="1"/>
          </p:cNvSpPr>
          <p:nvPr>
            <p:ph type="body" sz="quarter" idx="11"/>
          </p:nvPr>
        </p:nvSpPr>
        <p:spPr>
          <a:xfrm>
            <a:off x="6096000" y="943746"/>
            <a:ext cx="5671764" cy="397032"/>
          </a:xfrm>
        </p:spPr>
        <p:txBody>
          <a:bodyPr/>
          <a:lstStyle/>
          <a:p>
            <a:r>
              <a:rPr lang="en-US" dirty="0"/>
              <a:t>1. </a:t>
            </a:r>
            <a:r>
              <a:rPr lang="en-US" dirty="0" smtClean="0"/>
              <a:t>Governance Committee– Overview</a:t>
            </a:r>
            <a:endParaRPr lang="en-US" dirty="0"/>
          </a:p>
        </p:txBody>
      </p:sp>
      <p:sp>
        <p:nvSpPr>
          <p:cNvPr id="4" name="Title 3">
            <a:extLst>
              <a:ext uri="{FF2B5EF4-FFF2-40B4-BE49-F238E27FC236}">
                <a16:creationId xmlns:a16="http://schemas.microsoft.com/office/drawing/2014/main" id="{6167628D-1F78-4391-BC92-88D424574CE7}"/>
              </a:ext>
            </a:extLst>
          </p:cNvPr>
          <p:cNvSpPr>
            <a:spLocks noGrp="1"/>
          </p:cNvSpPr>
          <p:nvPr>
            <p:ph type="title"/>
          </p:nvPr>
        </p:nvSpPr>
        <p:spPr>
          <a:xfrm>
            <a:off x="187214" y="2475501"/>
            <a:ext cx="4083304" cy="914096"/>
          </a:xfrm>
        </p:spPr>
        <p:txBody>
          <a:bodyPr/>
          <a:lstStyle/>
          <a:p>
            <a:r>
              <a:rPr lang="en-US" b="1" dirty="0" smtClean="0">
                <a:solidFill>
                  <a:schemeClr val="accent4"/>
                </a:solidFill>
              </a:rPr>
              <a:t>Agenda Items</a:t>
            </a:r>
            <a:endParaRPr lang="en-US" dirty="0"/>
          </a:p>
        </p:txBody>
      </p:sp>
      <p:sp>
        <p:nvSpPr>
          <p:cNvPr id="5" name="Text Placeholder 4">
            <a:extLst>
              <a:ext uri="{FF2B5EF4-FFF2-40B4-BE49-F238E27FC236}">
                <a16:creationId xmlns:a16="http://schemas.microsoft.com/office/drawing/2014/main" id="{79BE9134-C13B-4C27-B948-3E504168C183}"/>
              </a:ext>
            </a:extLst>
          </p:cNvPr>
          <p:cNvSpPr>
            <a:spLocks noGrp="1"/>
          </p:cNvSpPr>
          <p:nvPr>
            <p:ph type="body" sz="quarter" idx="12"/>
          </p:nvPr>
        </p:nvSpPr>
        <p:spPr>
          <a:xfrm>
            <a:off x="6096000" y="3403323"/>
            <a:ext cx="5671764" cy="701731"/>
          </a:xfrm>
        </p:spPr>
        <p:txBody>
          <a:bodyPr/>
          <a:lstStyle/>
          <a:p>
            <a:r>
              <a:rPr lang="en-US" dirty="0"/>
              <a:t>3</a:t>
            </a:r>
            <a:r>
              <a:rPr lang="en-US" dirty="0" smtClean="0"/>
              <a:t>. </a:t>
            </a:r>
            <a:r>
              <a:rPr lang="en-US" dirty="0"/>
              <a:t>Priority areas for </a:t>
            </a:r>
            <a:r>
              <a:rPr lang="en-US" dirty="0" smtClean="0"/>
              <a:t>the Governance Committee</a:t>
            </a:r>
            <a:endParaRPr lang="en-US" dirty="0"/>
          </a:p>
        </p:txBody>
      </p:sp>
      <p:sp>
        <p:nvSpPr>
          <p:cNvPr id="6" name="Text Placeholder 5">
            <a:extLst>
              <a:ext uri="{FF2B5EF4-FFF2-40B4-BE49-F238E27FC236}">
                <a16:creationId xmlns:a16="http://schemas.microsoft.com/office/drawing/2014/main" id="{E50E2247-FCE9-4EF4-A18E-4358508A4B4E}"/>
              </a:ext>
            </a:extLst>
          </p:cNvPr>
          <p:cNvSpPr>
            <a:spLocks noGrp="1"/>
          </p:cNvSpPr>
          <p:nvPr>
            <p:ph type="body" sz="quarter" idx="13"/>
          </p:nvPr>
        </p:nvSpPr>
        <p:spPr>
          <a:xfrm>
            <a:off x="6096000" y="1926120"/>
            <a:ext cx="5671764" cy="1006429"/>
          </a:xfrm>
        </p:spPr>
        <p:txBody>
          <a:bodyPr/>
          <a:lstStyle/>
          <a:p>
            <a:r>
              <a:rPr lang="en-US" dirty="0"/>
              <a:t>2</a:t>
            </a:r>
            <a:r>
              <a:rPr lang="en-US" dirty="0" smtClean="0"/>
              <a:t>. Advocacy and Communications Committee – Overview, naming, and new leaders</a:t>
            </a:r>
            <a:endParaRPr lang="en-US" dirty="0"/>
          </a:p>
        </p:txBody>
      </p:sp>
      <p:sp>
        <p:nvSpPr>
          <p:cNvPr id="7" name="Slide Number Placeholder 6">
            <a:extLst>
              <a:ext uri="{FF2B5EF4-FFF2-40B4-BE49-F238E27FC236}">
                <a16:creationId xmlns:a16="http://schemas.microsoft.com/office/drawing/2014/main" id="{89861571-A790-4667-8DB7-EA796DDAC69A}"/>
              </a:ext>
            </a:extLst>
          </p:cNvPr>
          <p:cNvSpPr>
            <a:spLocks noGrp="1"/>
          </p:cNvSpPr>
          <p:nvPr>
            <p:ph type="sldNum" sz="quarter" idx="4"/>
          </p:nvPr>
        </p:nvSpPr>
        <p:spPr/>
        <p:txBody>
          <a:bodyPr/>
          <a:lstStyle/>
          <a:p>
            <a:fld id="{4997E989-D798-4C62-8E93-3D2D613C2488}" type="slidenum">
              <a:rPr lang="en-US" smtClean="0"/>
              <a:pPr/>
              <a:t>3</a:t>
            </a:fld>
            <a:endParaRPr lang="en-US"/>
          </a:p>
        </p:txBody>
      </p:sp>
      <p:sp>
        <p:nvSpPr>
          <p:cNvPr id="10" name="Arrow: Striped Right 9">
            <a:extLst>
              <a:ext uri="{FF2B5EF4-FFF2-40B4-BE49-F238E27FC236}">
                <a16:creationId xmlns:a16="http://schemas.microsoft.com/office/drawing/2014/main" id="{51278A9B-76B6-4196-B75E-1358FC5DDBDF}"/>
              </a:ext>
            </a:extLst>
          </p:cNvPr>
          <p:cNvSpPr/>
          <p:nvPr/>
        </p:nvSpPr>
        <p:spPr>
          <a:xfrm>
            <a:off x="4270518" y="2097844"/>
            <a:ext cx="1546698" cy="2169280"/>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 Placeholder 5">
            <a:extLst>
              <a:ext uri="{FF2B5EF4-FFF2-40B4-BE49-F238E27FC236}">
                <a16:creationId xmlns:a16="http://schemas.microsoft.com/office/drawing/2014/main" id="{1DEBEB3A-AB11-40C4-9A24-C30893B661EE}"/>
              </a:ext>
            </a:extLst>
          </p:cNvPr>
          <p:cNvSpPr txBox="1">
            <a:spLocks/>
          </p:cNvSpPr>
          <p:nvPr/>
        </p:nvSpPr>
        <p:spPr>
          <a:xfrm>
            <a:off x="6096000" y="4745614"/>
            <a:ext cx="5671764" cy="3970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O</a:t>
            </a:r>
            <a:r>
              <a:rPr lang="en-US" dirty="0" smtClean="0"/>
              <a:t>pportunities </a:t>
            </a:r>
            <a:r>
              <a:rPr lang="en-US" dirty="0"/>
              <a:t>for engagement</a:t>
            </a:r>
          </a:p>
        </p:txBody>
      </p:sp>
    </p:spTree>
    <p:extLst>
      <p:ext uri="{BB962C8B-B14F-4D97-AF65-F5344CB8AC3E}">
        <p14:creationId xmlns:p14="http://schemas.microsoft.com/office/powerpoint/2010/main" val="1106172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528290" y="2493392"/>
            <a:ext cx="5208335" cy="2197525"/>
          </a:xfrm>
        </p:spPr>
        <p:txBody>
          <a:bodyPr/>
          <a:lstStyle/>
          <a:p>
            <a:r>
              <a:rPr lang="en-US" sz="7200" dirty="0" smtClean="0"/>
              <a:t>PROGRESS 2</a:t>
            </a:r>
            <a:endParaRPr lang="en-US" sz="7200" dirty="0"/>
          </a:p>
        </p:txBody>
      </p:sp>
      <p:sp>
        <p:nvSpPr>
          <p:cNvPr id="7" name="Slide Number Placeholder 6"/>
          <p:cNvSpPr>
            <a:spLocks noGrp="1"/>
          </p:cNvSpPr>
          <p:nvPr>
            <p:ph type="sldNum" sz="quarter" idx="4294967295"/>
          </p:nvPr>
        </p:nvSpPr>
        <p:spPr>
          <a:xfrm>
            <a:off x="11668125" y="6484938"/>
            <a:ext cx="523875" cy="365125"/>
          </a:xfrm>
        </p:spPr>
        <p:txBody>
          <a:bodyPr/>
          <a:lstStyle/>
          <a:p>
            <a:fld id="{4997E989-D798-4C62-8E93-3D2D613C2488}" type="slidenum">
              <a:rPr lang="en-US" smtClean="0"/>
              <a:pPr/>
              <a:t>30</a:t>
            </a:fld>
            <a:endParaRPr lang="en-US"/>
          </a:p>
        </p:txBody>
      </p:sp>
    </p:spTree>
    <p:extLst>
      <p:ext uri="{BB962C8B-B14F-4D97-AF65-F5344CB8AC3E}">
        <p14:creationId xmlns:p14="http://schemas.microsoft.com/office/powerpoint/2010/main" val="1608096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E5FCA-4AA2-4503-8E36-482C2A1B945A}"/>
              </a:ext>
            </a:extLst>
          </p:cNvPr>
          <p:cNvSpPr>
            <a:spLocks noGrp="1"/>
          </p:cNvSpPr>
          <p:nvPr>
            <p:ph type="body" sz="quarter" idx="10"/>
          </p:nvPr>
        </p:nvSpPr>
        <p:spPr>
          <a:xfrm>
            <a:off x="304800" y="2472751"/>
            <a:ext cx="4503683" cy="4905958"/>
          </a:xfrm>
        </p:spPr>
        <p:txBody>
          <a:bodyPr/>
          <a:lstStyle/>
          <a:p>
            <a:pPr marL="457200" lvl="0" indent="-457200">
              <a:buClr>
                <a:schemeClr val="accent3"/>
              </a:buClr>
              <a:buFont typeface="+mj-lt"/>
              <a:buAutoNum type="arabicPeriod"/>
            </a:pPr>
            <a:r>
              <a:rPr lang="en-US" sz="2400" b="1" dirty="0" smtClean="0">
                <a:solidFill>
                  <a:schemeClr val="accent3"/>
                </a:solidFill>
              </a:rPr>
              <a:t>Organizational </a:t>
            </a:r>
            <a:r>
              <a:rPr lang="en-US" sz="2400" b="1" dirty="0">
                <a:solidFill>
                  <a:schemeClr val="accent3"/>
                </a:solidFill>
              </a:rPr>
              <a:t>Structure, Leadership Patterns, and Systems Design </a:t>
            </a:r>
          </a:p>
          <a:p>
            <a:pPr marL="457200" lvl="0" indent="-457200">
              <a:buClr>
                <a:schemeClr val="accent4"/>
              </a:buClr>
              <a:buFont typeface="+mj-lt"/>
              <a:buAutoNum type="arabicPeriod"/>
            </a:pPr>
            <a:r>
              <a:rPr lang="en-US" sz="2400" b="1" dirty="0" smtClean="0">
                <a:solidFill>
                  <a:schemeClr val="accent4"/>
                </a:solidFill>
              </a:rPr>
              <a:t>Membership </a:t>
            </a:r>
            <a:r>
              <a:rPr lang="en-US" sz="2400" b="1" dirty="0">
                <a:solidFill>
                  <a:schemeClr val="accent4"/>
                </a:solidFill>
              </a:rPr>
              <a:t>Definition, Criteria and </a:t>
            </a:r>
            <a:r>
              <a:rPr lang="en-US" sz="2400" b="1" dirty="0" smtClean="0">
                <a:solidFill>
                  <a:schemeClr val="accent4"/>
                </a:solidFill>
              </a:rPr>
              <a:t>Terms</a:t>
            </a:r>
          </a:p>
          <a:p>
            <a:pPr marL="457200" lvl="0" indent="-457200">
              <a:buClr>
                <a:schemeClr val="accent4"/>
              </a:buClr>
              <a:buFont typeface="+mj-lt"/>
              <a:buAutoNum type="arabicPeriod"/>
            </a:pPr>
            <a:r>
              <a:rPr lang="en-US" sz="2400" b="1" dirty="0" smtClean="0">
                <a:solidFill>
                  <a:schemeClr val="accent4"/>
                </a:solidFill>
              </a:rPr>
              <a:t>Policies </a:t>
            </a:r>
            <a:r>
              <a:rPr lang="en-US" sz="2400" b="1" dirty="0">
                <a:solidFill>
                  <a:schemeClr val="accent4"/>
                </a:solidFill>
              </a:rPr>
              <a:t>and </a:t>
            </a:r>
            <a:r>
              <a:rPr lang="en-US" sz="2400" b="1" dirty="0" smtClean="0">
                <a:solidFill>
                  <a:schemeClr val="accent4"/>
                </a:solidFill>
              </a:rPr>
              <a:t>Procedures</a:t>
            </a:r>
          </a:p>
          <a:p>
            <a:pPr marL="457200" lvl="0" indent="-457200">
              <a:buClr>
                <a:schemeClr val="accent4"/>
              </a:buClr>
              <a:buFont typeface="+mj-lt"/>
              <a:buAutoNum type="arabicPeriod"/>
            </a:pPr>
            <a:r>
              <a:rPr lang="en-US" sz="2400" b="1" dirty="0" smtClean="0">
                <a:solidFill>
                  <a:schemeClr val="accent4"/>
                </a:solidFill>
              </a:rPr>
              <a:t>Strategic Plan</a:t>
            </a:r>
          </a:p>
          <a:p>
            <a:pPr marL="457200" lvl="0" indent="-457200">
              <a:buClr>
                <a:schemeClr val="accent4"/>
              </a:buClr>
              <a:buFont typeface="+mj-lt"/>
              <a:buAutoNum type="arabicPeriod"/>
            </a:pPr>
            <a:r>
              <a:rPr lang="en-US" sz="2400" b="1" dirty="0" smtClean="0">
                <a:solidFill>
                  <a:schemeClr val="accent4"/>
                </a:solidFill>
              </a:rPr>
              <a:t>Plan </a:t>
            </a:r>
            <a:r>
              <a:rPr lang="en-US" sz="2400" b="1" dirty="0">
                <a:solidFill>
                  <a:schemeClr val="accent4"/>
                </a:solidFill>
              </a:rPr>
              <a:t>for Ongoing Evaluation of Network Performance and Progress Towards Goals and Objectives</a:t>
            </a:r>
          </a:p>
          <a:p>
            <a:endParaRPr lang="en-US" b="1" dirty="0"/>
          </a:p>
        </p:txBody>
      </p:sp>
      <p:sp>
        <p:nvSpPr>
          <p:cNvPr id="3" name="Text Placeholder 2">
            <a:extLst>
              <a:ext uri="{FF2B5EF4-FFF2-40B4-BE49-F238E27FC236}">
                <a16:creationId xmlns:a16="http://schemas.microsoft.com/office/drawing/2014/main" id="{EE2C6DF5-0655-4BA3-8B62-36ACC1B91873}"/>
              </a:ext>
            </a:extLst>
          </p:cNvPr>
          <p:cNvSpPr>
            <a:spLocks noGrp="1"/>
          </p:cNvSpPr>
          <p:nvPr>
            <p:ph type="body" sz="quarter" idx="11"/>
          </p:nvPr>
        </p:nvSpPr>
        <p:spPr>
          <a:xfrm>
            <a:off x="6096000" y="419100"/>
            <a:ext cx="5671764" cy="2225225"/>
          </a:xfrm>
        </p:spPr>
        <p:txBody>
          <a:bodyPr/>
          <a:lstStyle/>
          <a:p>
            <a:r>
              <a:rPr lang="en-US" dirty="0" smtClean="0">
                <a:solidFill>
                  <a:schemeClr val="accent3"/>
                </a:solidFill>
              </a:rPr>
              <a:t>Organizational Structure</a:t>
            </a:r>
            <a:r>
              <a:rPr lang="en-US" dirty="0"/>
              <a:t>:</a:t>
            </a:r>
            <a:r>
              <a:rPr lang="en-US" dirty="0" smtClean="0"/>
              <a:t> </a:t>
            </a:r>
            <a:r>
              <a:rPr lang="en-US" b="0" dirty="0"/>
              <a:t>Define the Network’s characteristics, division of labor, decision-making, rules, procedures, culture, rights/obligations, privileges/responsibilities, values, norms, people, structure, objectives, goals, and mission statement.</a:t>
            </a:r>
            <a:endParaRPr lang="en-US" dirty="0"/>
          </a:p>
        </p:txBody>
      </p:sp>
      <p:sp>
        <p:nvSpPr>
          <p:cNvPr id="4" name="Slide Number Placeholder 3">
            <a:extLst>
              <a:ext uri="{FF2B5EF4-FFF2-40B4-BE49-F238E27FC236}">
                <a16:creationId xmlns:a16="http://schemas.microsoft.com/office/drawing/2014/main" id="{2640386F-B463-4DE7-842F-4A688764B569}"/>
              </a:ext>
            </a:extLst>
          </p:cNvPr>
          <p:cNvSpPr>
            <a:spLocks noGrp="1"/>
          </p:cNvSpPr>
          <p:nvPr>
            <p:ph type="sldNum" sz="quarter" idx="4"/>
          </p:nvPr>
        </p:nvSpPr>
        <p:spPr/>
        <p:txBody>
          <a:bodyPr/>
          <a:lstStyle/>
          <a:p>
            <a:fld id="{5AE1514C-5E56-4738-A1FF-4B1CFD2A3E36}" type="slidenum">
              <a:rPr lang="en-US" smtClean="0"/>
              <a:pPr/>
              <a:t>31</a:t>
            </a:fld>
            <a:endParaRPr lang="en-US"/>
          </a:p>
        </p:txBody>
      </p:sp>
      <p:sp>
        <p:nvSpPr>
          <p:cNvPr id="5" name="Title 4">
            <a:extLst>
              <a:ext uri="{FF2B5EF4-FFF2-40B4-BE49-F238E27FC236}">
                <a16:creationId xmlns:a16="http://schemas.microsoft.com/office/drawing/2014/main" id="{95F0DE3A-FD81-4E7D-BF9D-6A3A68D74159}"/>
              </a:ext>
            </a:extLst>
          </p:cNvPr>
          <p:cNvSpPr>
            <a:spLocks noGrp="1"/>
          </p:cNvSpPr>
          <p:nvPr>
            <p:ph type="title"/>
          </p:nvPr>
        </p:nvSpPr>
        <p:spPr>
          <a:xfrm>
            <a:off x="555244" y="0"/>
            <a:ext cx="4083304" cy="1357295"/>
          </a:xfrm>
        </p:spPr>
        <p:txBody>
          <a:bodyPr/>
          <a:lstStyle/>
          <a:p>
            <a:pPr algn="ctr"/>
            <a:r>
              <a:rPr lang="en-US" b="1" dirty="0" smtClean="0"/>
              <a:t>GOVERNANCE PRIORITY AREAS</a:t>
            </a:r>
            <a:endParaRPr lang="en-US" b="1" dirty="0"/>
          </a:p>
        </p:txBody>
      </p:sp>
      <p:sp>
        <p:nvSpPr>
          <p:cNvPr id="6" name="Text Placeholder 5">
            <a:extLst>
              <a:ext uri="{FF2B5EF4-FFF2-40B4-BE49-F238E27FC236}">
                <a16:creationId xmlns:a16="http://schemas.microsoft.com/office/drawing/2014/main" id="{ACAFF443-8BE4-4426-AD7D-5901098E37ED}"/>
              </a:ext>
            </a:extLst>
          </p:cNvPr>
          <p:cNvSpPr>
            <a:spLocks noGrp="1"/>
          </p:cNvSpPr>
          <p:nvPr>
            <p:ph type="body" sz="quarter" idx="12"/>
          </p:nvPr>
        </p:nvSpPr>
        <p:spPr>
          <a:xfrm>
            <a:off x="6108315" y="2972913"/>
            <a:ext cx="5671764" cy="1439368"/>
          </a:xfrm>
        </p:spPr>
        <p:txBody>
          <a:bodyPr/>
          <a:lstStyle/>
          <a:p>
            <a:r>
              <a:rPr lang="en-US" dirty="0" smtClean="0">
                <a:solidFill>
                  <a:schemeClr val="accent3"/>
                </a:solidFill>
              </a:rPr>
              <a:t>Leadership Patterns</a:t>
            </a:r>
            <a:r>
              <a:rPr lang="en-US" dirty="0"/>
              <a:t>:</a:t>
            </a:r>
            <a:r>
              <a:rPr lang="en-US" dirty="0" smtClean="0"/>
              <a:t> </a:t>
            </a:r>
            <a:r>
              <a:rPr lang="en-US" b="0" dirty="0"/>
              <a:t>Behavioral patterns that a leader adopt to influence the behavior of its’ </a:t>
            </a:r>
            <a:r>
              <a:rPr lang="en-US" b="0"/>
              <a:t>committee </a:t>
            </a:r>
            <a:r>
              <a:rPr lang="en-US" b="0" smtClean="0"/>
              <a:t>members.</a:t>
            </a:r>
            <a:endParaRPr lang="en-US" b="0" dirty="0"/>
          </a:p>
          <a:p>
            <a:endParaRPr lang="en-US" dirty="0"/>
          </a:p>
        </p:txBody>
      </p:sp>
      <p:sp>
        <p:nvSpPr>
          <p:cNvPr id="7" name="Text Placeholder 6">
            <a:extLst>
              <a:ext uri="{FF2B5EF4-FFF2-40B4-BE49-F238E27FC236}">
                <a16:creationId xmlns:a16="http://schemas.microsoft.com/office/drawing/2014/main" id="{41C62DD1-BFE8-4004-A92C-BCFFAD306F18}"/>
              </a:ext>
            </a:extLst>
          </p:cNvPr>
          <p:cNvSpPr>
            <a:spLocks noGrp="1"/>
          </p:cNvSpPr>
          <p:nvPr>
            <p:ph type="body" sz="quarter" idx="13"/>
          </p:nvPr>
        </p:nvSpPr>
        <p:spPr>
          <a:xfrm>
            <a:off x="6215436" y="4740870"/>
            <a:ext cx="5671764" cy="1615827"/>
          </a:xfrm>
        </p:spPr>
        <p:txBody>
          <a:bodyPr/>
          <a:lstStyle/>
          <a:p>
            <a:r>
              <a:rPr lang="en-US" dirty="0" smtClean="0">
                <a:solidFill>
                  <a:schemeClr val="accent3"/>
                </a:solidFill>
              </a:rPr>
              <a:t>Systems Design</a:t>
            </a:r>
            <a:r>
              <a:rPr lang="en-US" dirty="0"/>
              <a:t>:</a:t>
            </a:r>
            <a:r>
              <a:rPr lang="en-US" dirty="0" smtClean="0"/>
              <a:t> </a:t>
            </a:r>
            <a:r>
              <a:rPr lang="en-US" b="0" dirty="0"/>
              <a:t>Systemic approach to the design of a system (bottom-up vs. top-down approach) wherein it takes into account all related variables of the system that needs to be </a:t>
            </a:r>
            <a:r>
              <a:rPr lang="en-US" b="0" dirty="0" smtClean="0"/>
              <a:t>created.</a:t>
            </a:r>
            <a:endParaRPr lang="en-US" dirty="0"/>
          </a:p>
        </p:txBody>
      </p:sp>
      <p:cxnSp>
        <p:nvCxnSpPr>
          <p:cNvPr id="9" name="Straight Arrow Connector 8"/>
          <p:cNvCxnSpPr/>
          <p:nvPr/>
        </p:nvCxnSpPr>
        <p:spPr>
          <a:xfrm flipV="1">
            <a:off x="4130566" y="709448"/>
            <a:ext cx="1844565" cy="218652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4130566" y="2895970"/>
            <a:ext cx="1977749" cy="22560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4130566" y="2900855"/>
            <a:ext cx="1965434" cy="203259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59250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E5FCA-4AA2-4503-8E36-482C2A1B945A}"/>
              </a:ext>
            </a:extLst>
          </p:cNvPr>
          <p:cNvSpPr>
            <a:spLocks noGrp="1"/>
          </p:cNvSpPr>
          <p:nvPr>
            <p:ph type="body" sz="quarter" idx="10"/>
          </p:nvPr>
        </p:nvSpPr>
        <p:spPr>
          <a:xfrm>
            <a:off x="233671" y="3450213"/>
            <a:ext cx="3494690" cy="1742015"/>
          </a:xfrm>
        </p:spPr>
        <p:txBody>
          <a:bodyPr/>
          <a:lstStyle/>
          <a:p>
            <a:pPr lvl="0" algn="ctr">
              <a:buClr>
                <a:schemeClr val="accent3"/>
              </a:buClr>
            </a:pPr>
            <a:r>
              <a:rPr lang="en-US" sz="4000" b="1" dirty="0" smtClean="0">
                <a:solidFill>
                  <a:schemeClr val="accent3"/>
                </a:solidFill>
              </a:rPr>
              <a:t>Organizational Structure</a:t>
            </a:r>
            <a:endParaRPr lang="en-US" sz="4000" b="1" strike="sngStrike" dirty="0">
              <a:solidFill>
                <a:schemeClr val="accent3"/>
              </a:solidFill>
            </a:endParaRPr>
          </a:p>
          <a:p>
            <a:endParaRPr lang="en-US" b="1" dirty="0"/>
          </a:p>
        </p:txBody>
      </p:sp>
      <p:sp>
        <p:nvSpPr>
          <p:cNvPr id="3" name="Text Placeholder 2">
            <a:extLst>
              <a:ext uri="{FF2B5EF4-FFF2-40B4-BE49-F238E27FC236}">
                <a16:creationId xmlns:a16="http://schemas.microsoft.com/office/drawing/2014/main" id="{EE2C6DF5-0655-4BA3-8B62-36ACC1B91873}"/>
              </a:ext>
            </a:extLst>
          </p:cNvPr>
          <p:cNvSpPr>
            <a:spLocks noGrp="1"/>
          </p:cNvSpPr>
          <p:nvPr>
            <p:ph type="body" sz="quarter" idx="11"/>
          </p:nvPr>
        </p:nvSpPr>
        <p:spPr>
          <a:xfrm>
            <a:off x="6117392" y="388961"/>
            <a:ext cx="5671764" cy="5341975"/>
          </a:xfrm>
        </p:spPr>
        <p:txBody>
          <a:bodyPr/>
          <a:lstStyle/>
          <a:p>
            <a:r>
              <a:rPr lang="en-US" dirty="0" smtClean="0">
                <a:solidFill>
                  <a:schemeClr val="accent3"/>
                </a:solidFill>
              </a:rPr>
              <a:t>Objectives: </a:t>
            </a:r>
            <a:r>
              <a:rPr lang="en-US" b="0" dirty="0"/>
              <a:t>	</a:t>
            </a:r>
            <a:endParaRPr lang="en-US" b="0" dirty="0" smtClean="0"/>
          </a:p>
          <a:p>
            <a:pPr marL="342900" indent="-342900">
              <a:buFont typeface="Wingdings" panose="05000000000000000000" pitchFamily="2" charset="2"/>
              <a:buChar char="q"/>
            </a:pPr>
            <a:r>
              <a:rPr lang="en-US" sz="2000" b="0" dirty="0" smtClean="0"/>
              <a:t>Understand </a:t>
            </a:r>
            <a:r>
              <a:rPr lang="en-US" sz="2000" b="0" dirty="0"/>
              <a:t>the main features of the Network and setting objectives in guiding the Network.</a:t>
            </a:r>
          </a:p>
          <a:p>
            <a:pPr marL="342900" indent="-342900">
              <a:buFont typeface="Wingdings" panose="05000000000000000000" pitchFamily="2" charset="2"/>
              <a:buChar char="q"/>
            </a:pPr>
            <a:r>
              <a:rPr lang="en-US" sz="2000" b="0" dirty="0" smtClean="0"/>
              <a:t>Determine </a:t>
            </a:r>
            <a:r>
              <a:rPr lang="en-US" sz="2000" b="0" dirty="0"/>
              <a:t>how the roles and responsibilities are assigned, controlled, and coordinated by designing job descriptions, to whom members should report to, and how information flows between all committees and the entire Network. </a:t>
            </a:r>
          </a:p>
          <a:p>
            <a:pPr marL="342900" indent="-342900">
              <a:buFont typeface="Wingdings" panose="05000000000000000000" pitchFamily="2" charset="2"/>
              <a:buChar char="q"/>
            </a:pPr>
            <a:r>
              <a:rPr lang="en-US" sz="2000" b="0" dirty="0" smtClean="0"/>
              <a:t>Determine </a:t>
            </a:r>
            <a:r>
              <a:rPr lang="en-US" sz="2000" b="0" dirty="0"/>
              <a:t>decision-making and ensure it is distributed between members. </a:t>
            </a:r>
          </a:p>
          <a:p>
            <a:pPr marL="342900" indent="-342900">
              <a:buFont typeface="Wingdings" panose="05000000000000000000" pitchFamily="2" charset="2"/>
              <a:buChar char="q"/>
            </a:pPr>
            <a:r>
              <a:rPr lang="en-US" sz="2000" b="0" dirty="0" smtClean="0">
                <a:solidFill>
                  <a:srgbClr val="FF0000"/>
                </a:solidFill>
              </a:rPr>
              <a:t>As </a:t>
            </a:r>
            <a:r>
              <a:rPr lang="en-US" sz="2000" b="0" dirty="0">
                <a:solidFill>
                  <a:srgbClr val="FF0000"/>
                </a:solidFill>
              </a:rPr>
              <a:t>the organization expands</a:t>
            </a:r>
            <a:r>
              <a:rPr lang="en-US" sz="2000" b="0" dirty="0"/>
              <a:t>, include additional layers of management, </a:t>
            </a:r>
            <a:r>
              <a:rPr lang="en-US" sz="2000" b="0" dirty="0">
                <a:solidFill>
                  <a:srgbClr val="FF0000"/>
                </a:solidFill>
              </a:rPr>
              <a:t>new committees</a:t>
            </a:r>
            <a:r>
              <a:rPr lang="en-US" sz="2000" b="0" dirty="0"/>
              <a:t>, expanding one or several functional areas or appointing additional co-chairs. </a:t>
            </a:r>
          </a:p>
        </p:txBody>
      </p:sp>
      <p:sp>
        <p:nvSpPr>
          <p:cNvPr id="4" name="Slide Number Placeholder 3">
            <a:extLst>
              <a:ext uri="{FF2B5EF4-FFF2-40B4-BE49-F238E27FC236}">
                <a16:creationId xmlns:a16="http://schemas.microsoft.com/office/drawing/2014/main" id="{2640386F-B463-4DE7-842F-4A688764B569}"/>
              </a:ext>
            </a:extLst>
          </p:cNvPr>
          <p:cNvSpPr>
            <a:spLocks noGrp="1"/>
          </p:cNvSpPr>
          <p:nvPr>
            <p:ph type="sldNum" sz="quarter" idx="4"/>
          </p:nvPr>
        </p:nvSpPr>
        <p:spPr/>
        <p:txBody>
          <a:bodyPr/>
          <a:lstStyle/>
          <a:p>
            <a:fld id="{5AE1514C-5E56-4738-A1FF-4B1CFD2A3E36}" type="slidenum">
              <a:rPr lang="en-US" smtClean="0"/>
              <a:pPr/>
              <a:t>32</a:t>
            </a:fld>
            <a:endParaRPr lang="en-US"/>
          </a:p>
        </p:txBody>
      </p:sp>
      <p:sp>
        <p:nvSpPr>
          <p:cNvPr id="5" name="Title 4">
            <a:extLst>
              <a:ext uri="{FF2B5EF4-FFF2-40B4-BE49-F238E27FC236}">
                <a16:creationId xmlns:a16="http://schemas.microsoft.com/office/drawing/2014/main" id="{95F0DE3A-FD81-4E7D-BF9D-6A3A68D74159}"/>
              </a:ext>
            </a:extLst>
          </p:cNvPr>
          <p:cNvSpPr>
            <a:spLocks noGrp="1"/>
          </p:cNvSpPr>
          <p:nvPr>
            <p:ph type="title"/>
          </p:nvPr>
        </p:nvSpPr>
        <p:spPr>
          <a:xfrm>
            <a:off x="555244" y="0"/>
            <a:ext cx="4083304" cy="1357295"/>
          </a:xfrm>
        </p:spPr>
        <p:txBody>
          <a:bodyPr/>
          <a:lstStyle/>
          <a:p>
            <a:pPr algn="ctr"/>
            <a:r>
              <a:rPr lang="en-US" b="1" dirty="0" smtClean="0"/>
              <a:t>GOVERNANCE PRIORITY AREAS</a:t>
            </a:r>
            <a:endParaRPr lang="en-US" b="1" dirty="0"/>
          </a:p>
        </p:txBody>
      </p:sp>
      <p:cxnSp>
        <p:nvCxnSpPr>
          <p:cNvPr id="9" name="Straight Arrow Connector 8"/>
          <p:cNvCxnSpPr/>
          <p:nvPr/>
        </p:nvCxnSpPr>
        <p:spPr>
          <a:xfrm flipV="1">
            <a:off x="3728361" y="709449"/>
            <a:ext cx="2246770" cy="274076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2077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E5FCA-4AA2-4503-8E36-482C2A1B945A}"/>
              </a:ext>
            </a:extLst>
          </p:cNvPr>
          <p:cNvSpPr>
            <a:spLocks noGrp="1"/>
          </p:cNvSpPr>
          <p:nvPr>
            <p:ph type="body" sz="quarter" idx="10"/>
          </p:nvPr>
        </p:nvSpPr>
        <p:spPr>
          <a:xfrm>
            <a:off x="304801" y="4033537"/>
            <a:ext cx="3494690" cy="966418"/>
          </a:xfrm>
        </p:spPr>
        <p:txBody>
          <a:bodyPr/>
          <a:lstStyle/>
          <a:p>
            <a:pPr lvl="0">
              <a:buClr>
                <a:schemeClr val="accent3"/>
              </a:buClr>
            </a:pPr>
            <a:r>
              <a:rPr lang="en-US" sz="2400" b="1" dirty="0" smtClean="0">
                <a:solidFill>
                  <a:schemeClr val="accent3"/>
                </a:solidFill>
              </a:rPr>
              <a:t>Organizational Structure</a:t>
            </a:r>
            <a:endParaRPr lang="en-US" sz="2400" b="1" strike="sngStrike" dirty="0">
              <a:solidFill>
                <a:schemeClr val="accent3"/>
              </a:solidFill>
            </a:endParaRPr>
          </a:p>
          <a:p>
            <a:endParaRPr lang="en-US" b="1" dirty="0"/>
          </a:p>
        </p:txBody>
      </p:sp>
      <p:sp>
        <p:nvSpPr>
          <p:cNvPr id="3" name="Text Placeholder 2">
            <a:extLst>
              <a:ext uri="{FF2B5EF4-FFF2-40B4-BE49-F238E27FC236}">
                <a16:creationId xmlns:a16="http://schemas.microsoft.com/office/drawing/2014/main" id="{EE2C6DF5-0655-4BA3-8B62-36ACC1B91873}"/>
              </a:ext>
            </a:extLst>
          </p:cNvPr>
          <p:cNvSpPr>
            <a:spLocks noGrp="1"/>
          </p:cNvSpPr>
          <p:nvPr>
            <p:ph type="body" sz="quarter" idx="11"/>
          </p:nvPr>
        </p:nvSpPr>
        <p:spPr>
          <a:xfrm>
            <a:off x="6117392" y="388961"/>
            <a:ext cx="5671764" cy="5341975"/>
          </a:xfrm>
        </p:spPr>
        <p:txBody>
          <a:bodyPr/>
          <a:lstStyle/>
          <a:p>
            <a:r>
              <a:rPr lang="en-US" dirty="0" smtClean="0">
                <a:solidFill>
                  <a:schemeClr val="accent3"/>
                </a:solidFill>
              </a:rPr>
              <a:t>Objectives: </a:t>
            </a:r>
            <a:r>
              <a:rPr lang="en-US" b="0" dirty="0"/>
              <a:t>	</a:t>
            </a:r>
            <a:endParaRPr lang="en-US" b="0" dirty="0" smtClean="0"/>
          </a:p>
          <a:p>
            <a:pPr marL="342900" indent="-342900">
              <a:buFont typeface="Wingdings" panose="05000000000000000000" pitchFamily="2" charset="2"/>
              <a:buChar char="q"/>
            </a:pPr>
            <a:r>
              <a:rPr lang="en-US" sz="2000" b="0" dirty="0" smtClean="0"/>
              <a:t>Understand </a:t>
            </a:r>
            <a:r>
              <a:rPr lang="en-US" sz="2000" b="0" dirty="0"/>
              <a:t>the main features of the Network and setting objectives in guiding the Network.</a:t>
            </a:r>
          </a:p>
          <a:p>
            <a:pPr marL="342900" indent="-342900">
              <a:buFont typeface="Wingdings" panose="05000000000000000000" pitchFamily="2" charset="2"/>
              <a:buChar char="q"/>
            </a:pPr>
            <a:r>
              <a:rPr lang="en-US" sz="2000" b="0" dirty="0" smtClean="0"/>
              <a:t>Determine </a:t>
            </a:r>
            <a:r>
              <a:rPr lang="en-US" sz="2000" b="0" dirty="0"/>
              <a:t>how the roles and responsibilities are assigned, controlled, and coordinated by designing job descriptions, to whom members should report to, and how information flows between all committees and the entire Network. </a:t>
            </a:r>
          </a:p>
          <a:p>
            <a:pPr marL="342900" indent="-342900">
              <a:buFont typeface="Wingdings" panose="05000000000000000000" pitchFamily="2" charset="2"/>
              <a:buChar char="q"/>
            </a:pPr>
            <a:r>
              <a:rPr lang="en-US" sz="2000" b="0" dirty="0" smtClean="0"/>
              <a:t>Determine </a:t>
            </a:r>
            <a:r>
              <a:rPr lang="en-US" sz="2000" b="0" dirty="0"/>
              <a:t>decision-making and ensure it is distributed between members. </a:t>
            </a:r>
          </a:p>
          <a:p>
            <a:pPr marL="342900" indent="-342900">
              <a:buFont typeface="Wingdings" panose="05000000000000000000" pitchFamily="2" charset="2"/>
              <a:buChar char="q"/>
            </a:pPr>
            <a:r>
              <a:rPr lang="en-US" sz="2000" b="0" dirty="0" smtClean="0">
                <a:solidFill>
                  <a:srgbClr val="FF0000"/>
                </a:solidFill>
              </a:rPr>
              <a:t>As </a:t>
            </a:r>
            <a:r>
              <a:rPr lang="en-US" sz="2000" b="0" dirty="0">
                <a:solidFill>
                  <a:srgbClr val="FF0000"/>
                </a:solidFill>
              </a:rPr>
              <a:t>the organization expands</a:t>
            </a:r>
            <a:r>
              <a:rPr lang="en-US" sz="2000" b="0" dirty="0"/>
              <a:t>, include additional layers of management, </a:t>
            </a:r>
            <a:r>
              <a:rPr lang="en-US" sz="2000" b="0" dirty="0">
                <a:solidFill>
                  <a:srgbClr val="FF0000"/>
                </a:solidFill>
              </a:rPr>
              <a:t>new committees</a:t>
            </a:r>
            <a:r>
              <a:rPr lang="en-US" sz="2000" b="0" dirty="0"/>
              <a:t>, expanding one or several functional areas or appointing additional co-chairs. </a:t>
            </a:r>
          </a:p>
        </p:txBody>
      </p:sp>
      <p:sp>
        <p:nvSpPr>
          <p:cNvPr id="4" name="Slide Number Placeholder 3">
            <a:extLst>
              <a:ext uri="{FF2B5EF4-FFF2-40B4-BE49-F238E27FC236}">
                <a16:creationId xmlns:a16="http://schemas.microsoft.com/office/drawing/2014/main" id="{2640386F-B463-4DE7-842F-4A688764B569}"/>
              </a:ext>
            </a:extLst>
          </p:cNvPr>
          <p:cNvSpPr>
            <a:spLocks noGrp="1"/>
          </p:cNvSpPr>
          <p:nvPr>
            <p:ph type="sldNum" sz="quarter" idx="4"/>
          </p:nvPr>
        </p:nvSpPr>
        <p:spPr/>
        <p:txBody>
          <a:bodyPr/>
          <a:lstStyle/>
          <a:p>
            <a:fld id="{5AE1514C-5E56-4738-A1FF-4B1CFD2A3E36}" type="slidenum">
              <a:rPr lang="en-US" smtClean="0"/>
              <a:pPr/>
              <a:t>33</a:t>
            </a:fld>
            <a:endParaRPr lang="en-US"/>
          </a:p>
        </p:txBody>
      </p:sp>
      <p:sp>
        <p:nvSpPr>
          <p:cNvPr id="5" name="Title 4">
            <a:extLst>
              <a:ext uri="{FF2B5EF4-FFF2-40B4-BE49-F238E27FC236}">
                <a16:creationId xmlns:a16="http://schemas.microsoft.com/office/drawing/2014/main" id="{95F0DE3A-FD81-4E7D-BF9D-6A3A68D74159}"/>
              </a:ext>
            </a:extLst>
          </p:cNvPr>
          <p:cNvSpPr>
            <a:spLocks noGrp="1"/>
          </p:cNvSpPr>
          <p:nvPr>
            <p:ph type="title"/>
          </p:nvPr>
        </p:nvSpPr>
        <p:spPr>
          <a:xfrm>
            <a:off x="555244" y="0"/>
            <a:ext cx="4083304" cy="1357295"/>
          </a:xfrm>
        </p:spPr>
        <p:txBody>
          <a:bodyPr/>
          <a:lstStyle/>
          <a:p>
            <a:pPr algn="ctr"/>
            <a:r>
              <a:rPr lang="en-US" b="1" dirty="0" smtClean="0"/>
              <a:t>GOVERNANCE PRIORITY AREAS</a:t>
            </a:r>
            <a:endParaRPr lang="en-US" b="1" dirty="0"/>
          </a:p>
        </p:txBody>
      </p:sp>
      <p:cxnSp>
        <p:nvCxnSpPr>
          <p:cNvPr id="9" name="Straight Arrow Connector 8"/>
          <p:cNvCxnSpPr/>
          <p:nvPr/>
        </p:nvCxnSpPr>
        <p:spPr>
          <a:xfrm flipV="1">
            <a:off x="3799491" y="709449"/>
            <a:ext cx="2175640" cy="33240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Bent-Up Arrow 13"/>
          <p:cNvSpPr/>
          <p:nvPr/>
        </p:nvSpPr>
        <p:spPr>
          <a:xfrm rot="5400000">
            <a:off x="7007770" y="5389325"/>
            <a:ext cx="438783" cy="1122006"/>
          </a:xfrm>
          <a:prstGeom prst="bentUpArrow">
            <a:avLst/>
          </a:prstGeom>
          <a:solidFill>
            <a:srgbClr val="DC59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30055" y="5591640"/>
            <a:ext cx="4114800" cy="830997"/>
          </a:xfrm>
          <a:prstGeom prst="rect">
            <a:avLst/>
          </a:prstGeom>
          <a:solidFill>
            <a:srgbClr val="B7472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smtClean="0"/>
              <a:t>FINANCE &amp; DEVELOPMENT COMMITTEE</a:t>
            </a:r>
            <a:endParaRPr lang="en-US" sz="2400" dirty="0"/>
          </a:p>
        </p:txBody>
      </p:sp>
    </p:spTree>
    <p:extLst>
      <p:ext uri="{BB962C8B-B14F-4D97-AF65-F5344CB8AC3E}">
        <p14:creationId xmlns:p14="http://schemas.microsoft.com/office/powerpoint/2010/main" val="789908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E5FCA-4AA2-4503-8E36-482C2A1B945A}"/>
              </a:ext>
            </a:extLst>
          </p:cNvPr>
          <p:cNvSpPr>
            <a:spLocks noGrp="1"/>
          </p:cNvSpPr>
          <p:nvPr>
            <p:ph type="body" sz="quarter" idx="10"/>
          </p:nvPr>
        </p:nvSpPr>
        <p:spPr>
          <a:xfrm>
            <a:off x="304801" y="4033537"/>
            <a:ext cx="3494690" cy="966418"/>
          </a:xfrm>
        </p:spPr>
        <p:txBody>
          <a:bodyPr/>
          <a:lstStyle/>
          <a:p>
            <a:pPr lvl="0">
              <a:buClr>
                <a:schemeClr val="accent3"/>
              </a:buClr>
            </a:pPr>
            <a:r>
              <a:rPr lang="en-US" sz="2400" b="1" dirty="0" smtClean="0">
                <a:solidFill>
                  <a:schemeClr val="accent3"/>
                </a:solidFill>
              </a:rPr>
              <a:t>Organizational Structure</a:t>
            </a:r>
            <a:endParaRPr lang="en-US" sz="2400" b="1" strike="sngStrike" dirty="0">
              <a:solidFill>
                <a:schemeClr val="accent3"/>
              </a:solidFill>
            </a:endParaRPr>
          </a:p>
          <a:p>
            <a:endParaRPr lang="en-US" b="1" dirty="0"/>
          </a:p>
        </p:txBody>
      </p:sp>
      <p:sp>
        <p:nvSpPr>
          <p:cNvPr id="3" name="Text Placeholder 2">
            <a:extLst>
              <a:ext uri="{FF2B5EF4-FFF2-40B4-BE49-F238E27FC236}">
                <a16:creationId xmlns:a16="http://schemas.microsoft.com/office/drawing/2014/main" id="{EE2C6DF5-0655-4BA3-8B62-36ACC1B91873}"/>
              </a:ext>
            </a:extLst>
          </p:cNvPr>
          <p:cNvSpPr>
            <a:spLocks noGrp="1"/>
          </p:cNvSpPr>
          <p:nvPr>
            <p:ph type="body" sz="quarter" idx="11"/>
          </p:nvPr>
        </p:nvSpPr>
        <p:spPr>
          <a:xfrm>
            <a:off x="6117392" y="388961"/>
            <a:ext cx="5671764" cy="5341975"/>
          </a:xfrm>
        </p:spPr>
        <p:txBody>
          <a:bodyPr/>
          <a:lstStyle/>
          <a:p>
            <a:r>
              <a:rPr lang="en-US" dirty="0" smtClean="0">
                <a:solidFill>
                  <a:schemeClr val="accent3"/>
                </a:solidFill>
              </a:rPr>
              <a:t>Objectives: </a:t>
            </a:r>
            <a:r>
              <a:rPr lang="en-US" b="0" dirty="0"/>
              <a:t>	</a:t>
            </a:r>
            <a:endParaRPr lang="en-US" b="0" dirty="0" smtClean="0"/>
          </a:p>
          <a:p>
            <a:pPr marL="342900" indent="-342900">
              <a:buFont typeface="Wingdings" panose="05000000000000000000" pitchFamily="2" charset="2"/>
              <a:buChar char="q"/>
            </a:pPr>
            <a:r>
              <a:rPr lang="en-US" sz="2000" b="0" dirty="0" smtClean="0"/>
              <a:t>Understand </a:t>
            </a:r>
            <a:r>
              <a:rPr lang="en-US" sz="2000" b="0" dirty="0"/>
              <a:t>the main features of the Network and setting objectives in guiding the Network.</a:t>
            </a:r>
          </a:p>
          <a:p>
            <a:pPr marL="342900" indent="-342900">
              <a:buFont typeface="Wingdings" panose="05000000000000000000" pitchFamily="2" charset="2"/>
              <a:buChar char="q"/>
            </a:pPr>
            <a:r>
              <a:rPr lang="en-US" sz="2000" b="0" dirty="0" smtClean="0"/>
              <a:t>Determine </a:t>
            </a:r>
            <a:r>
              <a:rPr lang="en-US" sz="2000" b="0" dirty="0"/>
              <a:t>how the roles and responsibilities are assigned, controlled, and coordinated by designing job descriptions, to whom members should report to, and how information flows between all committees and the entire Network. </a:t>
            </a:r>
          </a:p>
          <a:p>
            <a:pPr marL="342900" indent="-342900">
              <a:buFont typeface="Wingdings" panose="05000000000000000000" pitchFamily="2" charset="2"/>
              <a:buChar char="q"/>
            </a:pPr>
            <a:r>
              <a:rPr lang="en-US" sz="2000" b="0" dirty="0" smtClean="0"/>
              <a:t>Determine </a:t>
            </a:r>
            <a:r>
              <a:rPr lang="en-US" sz="2000" b="0" dirty="0"/>
              <a:t>decision-making and ensure it is distributed between members. </a:t>
            </a:r>
          </a:p>
          <a:p>
            <a:pPr marL="342900" indent="-342900">
              <a:buFont typeface="Wingdings" panose="05000000000000000000" pitchFamily="2" charset="2"/>
              <a:buChar char="q"/>
            </a:pPr>
            <a:r>
              <a:rPr lang="en-US" sz="2000" b="0" dirty="0" smtClean="0">
                <a:solidFill>
                  <a:srgbClr val="FF0000"/>
                </a:solidFill>
              </a:rPr>
              <a:t>As </a:t>
            </a:r>
            <a:r>
              <a:rPr lang="en-US" sz="2000" b="0" dirty="0">
                <a:solidFill>
                  <a:srgbClr val="FF0000"/>
                </a:solidFill>
              </a:rPr>
              <a:t>the organization expands</a:t>
            </a:r>
            <a:r>
              <a:rPr lang="en-US" sz="2000" b="0" dirty="0"/>
              <a:t>, include additional layers of management, </a:t>
            </a:r>
            <a:r>
              <a:rPr lang="en-US" sz="2000" b="0" dirty="0">
                <a:solidFill>
                  <a:srgbClr val="FF0000"/>
                </a:solidFill>
              </a:rPr>
              <a:t>new committees</a:t>
            </a:r>
            <a:r>
              <a:rPr lang="en-US" sz="2000" b="0" dirty="0"/>
              <a:t>, expanding one or several functional areas or appointing additional co-chairs. </a:t>
            </a:r>
          </a:p>
        </p:txBody>
      </p:sp>
      <p:sp>
        <p:nvSpPr>
          <p:cNvPr id="4" name="Slide Number Placeholder 3">
            <a:extLst>
              <a:ext uri="{FF2B5EF4-FFF2-40B4-BE49-F238E27FC236}">
                <a16:creationId xmlns:a16="http://schemas.microsoft.com/office/drawing/2014/main" id="{2640386F-B463-4DE7-842F-4A688764B569}"/>
              </a:ext>
            </a:extLst>
          </p:cNvPr>
          <p:cNvSpPr>
            <a:spLocks noGrp="1"/>
          </p:cNvSpPr>
          <p:nvPr>
            <p:ph type="sldNum" sz="quarter" idx="4"/>
          </p:nvPr>
        </p:nvSpPr>
        <p:spPr/>
        <p:txBody>
          <a:bodyPr/>
          <a:lstStyle/>
          <a:p>
            <a:fld id="{5AE1514C-5E56-4738-A1FF-4B1CFD2A3E36}" type="slidenum">
              <a:rPr lang="en-US" smtClean="0"/>
              <a:pPr/>
              <a:t>34</a:t>
            </a:fld>
            <a:endParaRPr lang="en-US"/>
          </a:p>
        </p:txBody>
      </p:sp>
      <p:sp>
        <p:nvSpPr>
          <p:cNvPr id="5" name="Title 4">
            <a:extLst>
              <a:ext uri="{FF2B5EF4-FFF2-40B4-BE49-F238E27FC236}">
                <a16:creationId xmlns:a16="http://schemas.microsoft.com/office/drawing/2014/main" id="{95F0DE3A-FD81-4E7D-BF9D-6A3A68D74159}"/>
              </a:ext>
            </a:extLst>
          </p:cNvPr>
          <p:cNvSpPr>
            <a:spLocks noGrp="1"/>
          </p:cNvSpPr>
          <p:nvPr>
            <p:ph type="title"/>
          </p:nvPr>
        </p:nvSpPr>
        <p:spPr>
          <a:xfrm>
            <a:off x="555244" y="0"/>
            <a:ext cx="4083304" cy="1357295"/>
          </a:xfrm>
        </p:spPr>
        <p:txBody>
          <a:bodyPr/>
          <a:lstStyle/>
          <a:p>
            <a:pPr algn="ctr"/>
            <a:r>
              <a:rPr lang="en-US" b="1" dirty="0" smtClean="0"/>
              <a:t>GOVERNANCE PRIORITY AREAS</a:t>
            </a:r>
            <a:endParaRPr lang="en-US" b="1" dirty="0"/>
          </a:p>
        </p:txBody>
      </p:sp>
      <p:cxnSp>
        <p:nvCxnSpPr>
          <p:cNvPr id="9" name="Straight Arrow Connector 8"/>
          <p:cNvCxnSpPr/>
          <p:nvPr/>
        </p:nvCxnSpPr>
        <p:spPr>
          <a:xfrm flipV="1">
            <a:off x="3799491" y="709449"/>
            <a:ext cx="2175640" cy="33240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1096261" y="5653940"/>
            <a:ext cx="4114800" cy="830997"/>
          </a:xfrm>
          <a:prstGeom prst="rect">
            <a:avLst/>
          </a:prstGeom>
          <a:solidFill>
            <a:srgbClr val="B7472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smtClean="0"/>
              <a:t>RESEARCH &amp; POLICY COMMITTEE</a:t>
            </a:r>
            <a:endParaRPr lang="en-US" sz="2400" dirty="0"/>
          </a:p>
        </p:txBody>
      </p:sp>
      <p:sp>
        <p:nvSpPr>
          <p:cNvPr id="6" name="Bent-Up Arrow 5"/>
          <p:cNvSpPr/>
          <p:nvPr/>
        </p:nvSpPr>
        <p:spPr>
          <a:xfrm rot="10800000">
            <a:off x="4097215" y="4951385"/>
            <a:ext cx="2110240" cy="527539"/>
          </a:xfrm>
          <a:prstGeom prst="bentUpArrow">
            <a:avLst/>
          </a:prstGeom>
          <a:solidFill>
            <a:srgbClr val="DC59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833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4CEE50-E85A-4A28-8573-489CED8CE6E0}"/>
              </a:ext>
            </a:extLst>
          </p:cNvPr>
          <p:cNvSpPr>
            <a:spLocks noGrp="1"/>
          </p:cNvSpPr>
          <p:nvPr>
            <p:ph type="sldNum" sz="quarter" idx="4"/>
          </p:nvPr>
        </p:nvSpPr>
        <p:spPr/>
        <p:txBody>
          <a:bodyPr/>
          <a:lstStyle/>
          <a:p>
            <a:fld id="{5AE1514C-5E56-4738-A1FF-4B1CFD2A3E36}" type="slidenum">
              <a:rPr lang="en-US" smtClean="0"/>
              <a:pPr/>
              <a:t>35</a:t>
            </a:fld>
            <a:endParaRPr lang="en-US"/>
          </a:p>
        </p:txBody>
      </p:sp>
      <p:sp>
        <p:nvSpPr>
          <p:cNvPr id="5" name="Title 4">
            <a:extLst>
              <a:ext uri="{FF2B5EF4-FFF2-40B4-BE49-F238E27FC236}">
                <a16:creationId xmlns:a16="http://schemas.microsoft.com/office/drawing/2014/main" id="{9F341150-6814-4D5A-A8EB-5DE284F72C33}"/>
              </a:ext>
            </a:extLst>
          </p:cNvPr>
          <p:cNvSpPr>
            <a:spLocks noGrp="1"/>
          </p:cNvSpPr>
          <p:nvPr>
            <p:ph type="title"/>
          </p:nvPr>
        </p:nvSpPr>
        <p:spPr>
          <a:xfrm>
            <a:off x="601003" y="0"/>
            <a:ext cx="3662312" cy="1800493"/>
          </a:xfrm>
        </p:spPr>
        <p:txBody>
          <a:bodyPr/>
          <a:lstStyle/>
          <a:p>
            <a:pPr algn="ctr"/>
            <a:r>
              <a:rPr lang="en-US" b="1" dirty="0" smtClean="0"/>
              <a:t>ORGANIZATIONAL STRUCTURE:</a:t>
            </a:r>
            <a:br>
              <a:rPr lang="en-US" b="1" dirty="0" smtClean="0"/>
            </a:br>
            <a:r>
              <a:rPr lang="en-US" b="1" dirty="0" smtClean="0"/>
              <a:t>New Committee</a:t>
            </a:r>
            <a:endParaRPr lang="en-US" b="1" dirty="0"/>
          </a:p>
        </p:txBody>
      </p:sp>
      <p:sp>
        <p:nvSpPr>
          <p:cNvPr id="9" name="Text Placeholder 6">
            <a:extLst>
              <a:ext uri="{FF2B5EF4-FFF2-40B4-BE49-F238E27FC236}">
                <a16:creationId xmlns:a16="http://schemas.microsoft.com/office/drawing/2014/main" id="{3F92C8C5-C39C-4A95-A554-D147E9DF69D2}"/>
              </a:ext>
            </a:extLst>
          </p:cNvPr>
          <p:cNvSpPr>
            <a:spLocks noGrp="1"/>
          </p:cNvSpPr>
          <p:nvPr>
            <p:ph type="body" sz="quarter" idx="13"/>
          </p:nvPr>
        </p:nvSpPr>
        <p:spPr>
          <a:xfrm>
            <a:off x="601003" y="2556416"/>
            <a:ext cx="5477833" cy="1769399"/>
          </a:xfrm>
        </p:spPr>
        <p:txBody>
          <a:bodyPr/>
          <a:lstStyle/>
          <a:p>
            <a:r>
              <a:rPr lang="en-US" sz="2000" dirty="0" smtClean="0">
                <a:solidFill>
                  <a:schemeClr val="accent4"/>
                </a:solidFill>
              </a:rPr>
              <a:t>FINANCE </a:t>
            </a:r>
            <a:r>
              <a:rPr lang="en-US" sz="2000" dirty="0">
                <a:solidFill>
                  <a:schemeClr val="accent4"/>
                </a:solidFill>
              </a:rPr>
              <a:t>&amp; DEVELOPMENT</a:t>
            </a:r>
          </a:p>
          <a:p>
            <a:pPr marL="571500" indent="-571500">
              <a:buFont typeface="Arial" panose="020B0604020202020204" pitchFamily="34" charset="0"/>
              <a:buChar char="•"/>
            </a:pPr>
            <a:r>
              <a:rPr lang="en-US" sz="2000" b="0" dirty="0">
                <a:solidFill>
                  <a:schemeClr val="accent5"/>
                </a:solidFill>
              </a:rPr>
              <a:t>Securing and management of financial resources</a:t>
            </a:r>
          </a:p>
          <a:p>
            <a:pPr marL="571500" indent="-571500">
              <a:buFont typeface="Arial" panose="020B0604020202020204" pitchFamily="34" charset="0"/>
              <a:buChar char="•"/>
            </a:pPr>
            <a:r>
              <a:rPr lang="en-US" sz="2000" b="0" dirty="0">
                <a:solidFill>
                  <a:schemeClr val="accent5"/>
                </a:solidFill>
              </a:rPr>
              <a:t>Development of a financial sustainability plan</a:t>
            </a:r>
          </a:p>
          <a:p>
            <a:endParaRPr lang="en-US" sz="2000" b="0" dirty="0">
              <a:solidFill>
                <a:schemeClr val="accent5"/>
              </a:solidFill>
            </a:endParaRPr>
          </a:p>
          <a:p>
            <a:endParaRPr lang="en-US" b="0" dirty="0">
              <a:solidFill>
                <a:schemeClr val="accent5"/>
              </a:solidFill>
            </a:endParaRPr>
          </a:p>
        </p:txBody>
      </p:sp>
      <p:sp>
        <p:nvSpPr>
          <p:cNvPr id="2" name="Text Placeholder 1"/>
          <p:cNvSpPr>
            <a:spLocks noGrp="1"/>
          </p:cNvSpPr>
          <p:nvPr>
            <p:ph type="body" sz="quarter" idx="13"/>
          </p:nvPr>
        </p:nvSpPr>
        <p:spPr>
          <a:xfrm>
            <a:off x="6078836" y="498151"/>
            <a:ext cx="5671764" cy="701731"/>
          </a:xfrm>
        </p:spPr>
        <p:txBody>
          <a:bodyPr/>
          <a:lstStyle/>
          <a:p>
            <a:r>
              <a:rPr lang="en-US" dirty="0" smtClean="0"/>
              <a:t>1) Who do we want to be part </a:t>
            </a:r>
            <a:r>
              <a:rPr lang="en-US" smtClean="0"/>
              <a:t>of each Committee</a:t>
            </a:r>
            <a:r>
              <a:rPr lang="en-US" dirty="0" smtClean="0"/>
              <a:t>?</a:t>
            </a:r>
            <a:endParaRPr lang="en-US" dirty="0"/>
          </a:p>
        </p:txBody>
      </p:sp>
      <p:sp>
        <p:nvSpPr>
          <p:cNvPr id="3" name="Rectangle 2"/>
          <p:cNvSpPr/>
          <p:nvPr/>
        </p:nvSpPr>
        <p:spPr>
          <a:xfrm>
            <a:off x="601003" y="4884499"/>
            <a:ext cx="6096000" cy="1600438"/>
          </a:xfrm>
          <a:prstGeom prst="rect">
            <a:avLst/>
          </a:prstGeom>
        </p:spPr>
        <p:txBody>
          <a:bodyPr>
            <a:spAutoFit/>
          </a:bodyPr>
          <a:lstStyle/>
          <a:p>
            <a:r>
              <a:rPr lang="en-US" sz="2000" b="1" dirty="0" smtClean="0">
                <a:solidFill>
                  <a:schemeClr val="accent4"/>
                </a:solidFill>
              </a:rPr>
              <a:t>RESEARCH &amp; POLICY </a:t>
            </a:r>
          </a:p>
          <a:p>
            <a:endParaRPr lang="en-US" b="1" dirty="0" smtClean="0">
              <a:solidFill>
                <a:schemeClr val="accent4"/>
              </a:solidFill>
            </a:endParaRPr>
          </a:p>
          <a:p>
            <a:pPr marL="571500" indent="-571500">
              <a:buFont typeface="Arial" panose="020B0604020202020204" pitchFamily="34" charset="0"/>
              <a:buChar char="•"/>
            </a:pPr>
            <a:r>
              <a:rPr lang="en-US" sz="2000" dirty="0" smtClean="0">
                <a:solidFill>
                  <a:schemeClr val="accent5"/>
                </a:solidFill>
              </a:rPr>
              <a:t>Support for PAHO Commission</a:t>
            </a:r>
          </a:p>
          <a:p>
            <a:endParaRPr lang="en-US" sz="2000" dirty="0" smtClean="0">
              <a:solidFill>
                <a:schemeClr val="accent5"/>
              </a:solidFill>
            </a:endParaRPr>
          </a:p>
          <a:p>
            <a:pPr marL="571500" indent="-571500">
              <a:buFont typeface="Arial" panose="020B0604020202020204" pitchFamily="34" charset="0"/>
              <a:buChar char="•"/>
            </a:pPr>
            <a:r>
              <a:rPr lang="en-US" sz="2000" dirty="0" smtClean="0">
                <a:solidFill>
                  <a:schemeClr val="accent5"/>
                </a:solidFill>
              </a:rPr>
              <a:t>Planning, implementation and evaluation</a:t>
            </a:r>
            <a:endParaRPr lang="en-US" sz="2000" dirty="0">
              <a:solidFill>
                <a:schemeClr val="accent5"/>
              </a:solidFill>
            </a:endParaRPr>
          </a:p>
        </p:txBody>
      </p:sp>
    </p:spTree>
    <p:extLst>
      <p:ext uri="{BB962C8B-B14F-4D97-AF65-F5344CB8AC3E}">
        <p14:creationId xmlns:p14="http://schemas.microsoft.com/office/powerpoint/2010/main" val="2889802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36</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1806648"/>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PRIORITY AREA:</a:t>
            </a:r>
          </a:p>
          <a:p>
            <a:pPr algn="ctr"/>
            <a:r>
              <a:rPr lang="en-US" dirty="0" smtClean="0">
                <a:solidFill>
                  <a:schemeClr val="accent4"/>
                </a:solidFill>
              </a:rPr>
              <a:t>Organizational </a:t>
            </a:r>
            <a:r>
              <a:rPr lang="en-US" dirty="0">
                <a:solidFill>
                  <a:schemeClr val="accent4"/>
                </a:solidFill>
              </a:rPr>
              <a:t>Structure, Leadership Patterns, and Systems Design</a:t>
            </a:r>
          </a:p>
          <a:p>
            <a:pPr algn="ctr"/>
            <a:r>
              <a:rPr lang="en-US" i="1" dirty="0" smtClean="0">
                <a:solidFill>
                  <a:schemeClr val="tx1"/>
                </a:solidFill>
              </a:rPr>
              <a:t>Supporting Materials</a:t>
            </a:r>
            <a:endParaRPr lang="en-US" sz="2400" i="1" dirty="0">
              <a:solidFill>
                <a:schemeClr val="tx1"/>
              </a:solidFill>
            </a:endParaRPr>
          </a:p>
        </p:txBody>
      </p:sp>
      <p:sp>
        <p:nvSpPr>
          <p:cNvPr id="10" name="Down Arrow 9"/>
          <p:cNvSpPr/>
          <p:nvPr/>
        </p:nvSpPr>
        <p:spPr>
          <a:xfrm>
            <a:off x="5689271" y="2029264"/>
            <a:ext cx="599089" cy="530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44" y="2781967"/>
            <a:ext cx="6848475" cy="3333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737" y="4380993"/>
            <a:ext cx="6838950" cy="2266950"/>
          </a:xfrm>
          <a:prstGeom prst="rect">
            <a:avLst/>
          </a:prstGeom>
        </p:spPr>
      </p:pic>
      <p:sp>
        <p:nvSpPr>
          <p:cNvPr id="7" name="Down Arrow 6"/>
          <p:cNvSpPr/>
          <p:nvPr/>
        </p:nvSpPr>
        <p:spPr>
          <a:xfrm rot="16200000">
            <a:off x="11364310" y="3442571"/>
            <a:ext cx="599089" cy="530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Rectangle 1"/>
          <p:cNvSpPr/>
          <p:nvPr/>
        </p:nvSpPr>
        <p:spPr>
          <a:xfrm>
            <a:off x="10853678" y="3027482"/>
            <a:ext cx="1224694" cy="369332"/>
          </a:xfrm>
          <a:prstGeom prst="rect">
            <a:avLst/>
          </a:prstGeom>
        </p:spPr>
        <p:txBody>
          <a:bodyPr wrap="none">
            <a:spAutoFit/>
          </a:bodyPr>
          <a:lstStyle/>
          <a:p>
            <a:pPr algn="ctr"/>
            <a:r>
              <a:rPr lang="en-US" b="1" i="1" dirty="0" smtClean="0"/>
              <a:t>Reference</a:t>
            </a:r>
            <a:endParaRPr lang="en-US" b="1" i="1" dirty="0"/>
          </a:p>
        </p:txBody>
      </p:sp>
    </p:spTree>
    <p:extLst>
      <p:ext uri="{BB962C8B-B14F-4D97-AF65-F5344CB8AC3E}">
        <p14:creationId xmlns:p14="http://schemas.microsoft.com/office/powerpoint/2010/main" val="1862286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37</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1806648"/>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PRIORITY AREA:</a:t>
            </a:r>
          </a:p>
          <a:p>
            <a:pPr algn="ctr"/>
            <a:r>
              <a:rPr lang="en-US" dirty="0" smtClean="0">
                <a:solidFill>
                  <a:schemeClr val="accent4"/>
                </a:solidFill>
              </a:rPr>
              <a:t>Organizational </a:t>
            </a:r>
            <a:r>
              <a:rPr lang="en-US" dirty="0">
                <a:solidFill>
                  <a:schemeClr val="accent4"/>
                </a:solidFill>
              </a:rPr>
              <a:t>Structure, Leadership Patterns, and Systems Design</a:t>
            </a:r>
          </a:p>
          <a:p>
            <a:pPr algn="ctr"/>
            <a:r>
              <a:rPr lang="en-US" i="1" dirty="0" smtClean="0">
                <a:solidFill>
                  <a:schemeClr val="tx1"/>
                </a:solidFill>
              </a:rPr>
              <a:t>Supporting Materials</a:t>
            </a:r>
            <a:endParaRPr lang="en-US" sz="2400" i="1" dirty="0">
              <a:solidFill>
                <a:schemeClr val="tx1"/>
              </a:solidFill>
            </a:endParaRPr>
          </a:p>
        </p:txBody>
      </p:sp>
      <p:sp>
        <p:nvSpPr>
          <p:cNvPr id="10" name="Down Arrow 9"/>
          <p:cNvSpPr/>
          <p:nvPr/>
        </p:nvSpPr>
        <p:spPr>
          <a:xfrm rot="16200000">
            <a:off x="3661702" y="3605382"/>
            <a:ext cx="599089" cy="530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155674" y="2723420"/>
            <a:ext cx="4070616" cy="2893100"/>
          </a:xfrm>
          <a:prstGeom prst="rect">
            <a:avLst/>
          </a:prstGeom>
        </p:spPr>
        <p:txBody>
          <a:bodyPr wrap="square">
            <a:spAutoFit/>
          </a:bodyPr>
          <a:lstStyle/>
          <a:p>
            <a:pPr algn="ctr"/>
            <a:r>
              <a:rPr lang="en-US" sz="3200" b="1" i="1" dirty="0" smtClean="0"/>
              <a:t>“Designing Effective Knowledge Networks”</a:t>
            </a:r>
          </a:p>
          <a:p>
            <a:pPr algn="ctr"/>
            <a:endParaRPr lang="en-US" sz="3200" b="1" i="1" dirty="0" smtClean="0"/>
          </a:p>
          <a:p>
            <a:pPr marL="457200" indent="-457200">
              <a:buFont typeface="Arial" panose="020B0604020202020204" pitchFamily="34" charset="0"/>
              <a:buChar char="•"/>
            </a:pPr>
            <a:r>
              <a:rPr lang="en-US" b="1" i="1" dirty="0" smtClean="0">
                <a:solidFill>
                  <a:schemeClr val="accent4"/>
                </a:solidFill>
              </a:rPr>
              <a:t>Evidence-based models for network development and systems design</a:t>
            </a:r>
            <a:endParaRPr lang="en-US" b="1" i="1" dirty="0">
              <a:solidFill>
                <a:schemeClr val="accent4"/>
              </a:solidFill>
            </a:endParaRPr>
          </a:p>
        </p:txBody>
      </p:sp>
      <p:pic>
        <p:nvPicPr>
          <p:cNvPr id="7" name="Picture 6">
            <a:extLst>
              <a:ext uri="{FF2B5EF4-FFF2-40B4-BE49-F238E27FC236}">
                <a16:creationId xmlns:a16="http://schemas.microsoft.com/office/drawing/2014/main" id="{98F70C70-BD67-4126-B152-FD8792FB953B}"/>
              </a:ext>
            </a:extLst>
          </p:cNvPr>
          <p:cNvPicPr>
            <a:picLocks noChangeAspect="1"/>
          </p:cNvPicPr>
          <p:nvPr/>
        </p:nvPicPr>
        <p:blipFill rotWithShape="1">
          <a:blip r:embed="rId2">
            <a:extLst>
              <a:ext uri="{28A0092B-C50C-407E-A947-70E740481C1C}">
                <a14:useLocalDpi xmlns:a14="http://schemas.microsoft.com/office/drawing/2010/main" val="0"/>
              </a:ext>
            </a:extLst>
          </a:blip>
          <a:srcRect r="6708" b="6029"/>
          <a:stretch/>
        </p:blipFill>
        <p:spPr>
          <a:xfrm>
            <a:off x="4321540" y="2314232"/>
            <a:ext cx="7870460" cy="4107085"/>
          </a:xfrm>
          <a:prstGeom prst="rect">
            <a:avLst/>
          </a:prstGeom>
        </p:spPr>
      </p:pic>
      <p:sp>
        <p:nvSpPr>
          <p:cNvPr id="9" name="TextBox 8">
            <a:extLst>
              <a:ext uri="{FF2B5EF4-FFF2-40B4-BE49-F238E27FC236}">
                <a16:creationId xmlns:a16="http://schemas.microsoft.com/office/drawing/2014/main" id="{BDEB01AA-2CBB-405F-9A98-EDB99883A55C}"/>
              </a:ext>
            </a:extLst>
          </p:cNvPr>
          <p:cNvSpPr txBox="1"/>
          <p:nvPr/>
        </p:nvSpPr>
        <p:spPr>
          <a:xfrm>
            <a:off x="4308652" y="6509443"/>
            <a:ext cx="8420100" cy="276999"/>
          </a:xfrm>
          <a:prstGeom prst="rect">
            <a:avLst/>
          </a:prstGeom>
          <a:noFill/>
        </p:spPr>
        <p:txBody>
          <a:bodyPr wrap="square" rtlCol="0">
            <a:spAutoFit/>
          </a:bodyPr>
          <a:lstStyle/>
          <a:p>
            <a:r>
              <a:rPr lang="en-US" sz="1200" dirty="0" smtClean="0">
                <a:solidFill>
                  <a:srgbClr val="FFFFFF"/>
                </a:solidFill>
              </a:rPr>
              <a:t>Source: </a:t>
            </a:r>
            <a:r>
              <a:rPr lang="en-US" sz="1200" dirty="0">
                <a:solidFill>
                  <a:srgbClr val="FFFFFF"/>
                </a:solidFill>
              </a:rPr>
              <a:t>Pugh K, </a:t>
            </a:r>
            <a:r>
              <a:rPr lang="en-US" sz="1200" dirty="0" err="1">
                <a:solidFill>
                  <a:srgbClr val="FFFFFF"/>
                </a:solidFill>
              </a:rPr>
              <a:t>Prusak</a:t>
            </a:r>
            <a:r>
              <a:rPr lang="en-US" sz="1200" dirty="0">
                <a:solidFill>
                  <a:srgbClr val="FFFFFF"/>
                </a:solidFill>
              </a:rPr>
              <a:t> K. Designing Effective Knowledge Networks. MIT Sloan Management Review. 2013;66(1). </a:t>
            </a:r>
          </a:p>
        </p:txBody>
      </p:sp>
    </p:spTree>
    <p:extLst>
      <p:ext uri="{BB962C8B-B14F-4D97-AF65-F5344CB8AC3E}">
        <p14:creationId xmlns:p14="http://schemas.microsoft.com/office/powerpoint/2010/main" val="1093183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38</a:t>
            </a:fld>
            <a:endParaRPr lang="en-US"/>
          </a:p>
        </p:txBody>
      </p:sp>
      <p:sp>
        <p:nvSpPr>
          <p:cNvPr id="3" name="Oval 2"/>
          <p:cNvSpPr/>
          <p:nvPr/>
        </p:nvSpPr>
        <p:spPr>
          <a:xfrm>
            <a:off x="204952" y="442953"/>
            <a:ext cx="5880538" cy="60224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1095704" y="2300005"/>
            <a:ext cx="4099034" cy="2308324"/>
          </a:xfrm>
          <a:prstGeom prst="rect">
            <a:avLst/>
          </a:prstGeom>
          <a:noFill/>
        </p:spPr>
        <p:txBody>
          <a:bodyPr wrap="square" rtlCol="0">
            <a:spAutoFit/>
          </a:bodyPr>
          <a:lstStyle/>
          <a:p>
            <a:pPr algn="ctr"/>
            <a:r>
              <a:rPr lang="en-US" sz="7200" b="1" dirty="0" smtClean="0">
                <a:solidFill>
                  <a:schemeClr val="bg1"/>
                </a:solidFill>
                <a:latin typeface="+mj-lt"/>
              </a:rPr>
              <a:t>ACTION ITEMS</a:t>
            </a:r>
            <a:endParaRPr lang="en-US" sz="7200" b="1" dirty="0">
              <a:solidFill>
                <a:schemeClr val="bg1"/>
              </a:solidFill>
              <a:latin typeface="+mj-lt"/>
            </a:endParaRPr>
          </a:p>
        </p:txBody>
      </p:sp>
      <p:sp>
        <p:nvSpPr>
          <p:cNvPr id="5" name="Oval 4"/>
          <p:cNvSpPr/>
          <p:nvPr/>
        </p:nvSpPr>
        <p:spPr>
          <a:xfrm>
            <a:off x="7425558" y="208725"/>
            <a:ext cx="3436883" cy="31215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a:off x="7581052" y="442953"/>
            <a:ext cx="3120383" cy="2800767"/>
          </a:xfrm>
          <a:prstGeom prst="rect">
            <a:avLst/>
          </a:prstGeom>
          <a:noFill/>
        </p:spPr>
        <p:txBody>
          <a:bodyPr wrap="square" rtlCol="0">
            <a:spAutoFit/>
          </a:bodyPr>
          <a:lstStyle/>
          <a:p>
            <a:pPr algn="ctr"/>
            <a:r>
              <a:rPr lang="en-US" sz="2800" b="1" dirty="0" smtClean="0">
                <a:solidFill>
                  <a:schemeClr val="bg1"/>
                </a:solidFill>
              </a:rPr>
              <a:t>Review Governance Committee Priority Area: </a:t>
            </a:r>
            <a:r>
              <a:rPr lang="en-US" sz="1600" b="1" i="1" dirty="0" smtClean="0">
                <a:solidFill>
                  <a:schemeClr val="bg1"/>
                </a:solidFill>
              </a:rPr>
              <a:t>Organizational Structure, Leadership Patterns, and Systems Design</a:t>
            </a:r>
          </a:p>
          <a:p>
            <a:pPr algn="ctr"/>
            <a:endParaRPr lang="en-US" sz="1600" b="1" dirty="0">
              <a:solidFill>
                <a:schemeClr val="bg1"/>
              </a:solidFill>
            </a:endParaRPr>
          </a:p>
        </p:txBody>
      </p:sp>
      <p:sp>
        <p:nvSpPr>
          <p:cNvPr id="7" name="Right Arrow 6"/>
          <p:cNvSpPr/>
          <p:nvPr/>
        </p:nvSpPr>
        <p:spPr>
          <a:xfrm>
            <a:off x="6212694" y="1312050"/>
            <a:ext cx="1001106" cy="75674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Oval 8"/>
          <p:cNvSpPr/>
          <p:nvPr/>
        </p:nvSpPr>
        <p:spPr>
          <a:xfrm>
            <a:off x="7425558" y="3452648"/>
            <a:ext cx="3431377" cy="322128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7637310" y="3746417"/>
            <a:ext cx="3007865" cy="2677656"/>
          </a:xfrm>
          <a:prstGeom prst="rect">
            <a:avLst/>
          </a:prstGeom>
          <a:noFill/>
        </p:spPr>
        <p:txBody>
          <a:bodyPr wrap="square" rtlCol="0">
            <a:spAutoFit/>
          </a:bodyPr>
          <a:lstStyle/>
          <a:p>
            <a:pPr algn="ctr"/>
            <a:r>
              <a:rPr lang="en-US" sz="2800" b="1" dirty="0" smtClean="0">
                <a:solidFill>
                  <a:schemeClr val="bg1"/>
                </a:solidFill>
              </a:rPr>
              <a:t>Identify 2 objectives and/or make suggestions for each sub-group by Wed. 5/30</a:t>
            </a:r>
            <a:endParaRPr lang="en-US" sz="2800" b="1" dirty="0">
              <a:solidFill>
                <a:schemeClr val="bg1"/>
              </a:solidFill>
            </a:endParaRPr>
          </a:p>
        </p:txBody>
      </p:sp>
      <p:sp>
        <p:nvSpPr>
          <p:cNvPr id="11" name="Right Arrow 10"/>
          <p:cNvSpPr/>
          <p:nvPr/>
        </p:nvSpPr>
        <p:spPr>
          <a:xfrm>
            <a:off x="6212694" y="4869802"/>
            <a:ext cx="1001106" cy="75674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882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4A3E-5EC1-491B-9B78-3468B61040B1}"/>
              </a:ext>
            </a:extLst>
          </p:cNvPr>
          <p:cNvSpPr>
            <a:spLocks noGrp="1"/>
          </p:cNvSpPr>
          <p:nvPr>
            <p:ph type="title"/>
          </p:nvPr>
        </p:nvSpPr>
        <p:spPr>
          <a:xfrm>
            <a:off x="302995" y="2808593"/>
            <a:ext cx="11660405" cy="3473453"/>
          </a:xfrm>
        </p:spPr>
        <p:txBody>
          <a:bodyPr/>
          <a:lstStyle/>
          <a:p>
            <a:r>
              <a:rPr lang="en-US" dirty="0"/>
              <a:t>THANK YOU!</a:t>
            </a:r>
            <a:br>
              <a:rPr lang="en-US" dirty="0"/>
            </a:br>
            <a:r>
              <a:rPr lang="en-US" dirty="0"/>
              <a:t/>
            </a:r>
            <a:br>
              <a:rPr lang="en-US" dirty="0"/>
            </a:br>
            <a:r>
              <a:rPr lang="en-US" sz="2800" dirty="0" smtClean="0"/>
              <a:t>Send information and feedback by Wednesday, May 30:</a:t>
            </a:r>
            <a:r>
              <a:rPr lang="en-US" sz="2800" dirty="0"/>
              <a:t/>
            </a:r>
            <a:br>
              <a:rPr lang="en-US" sz="2800" dirty="0"/>
            </a:br>
            <a:r>
              <a:rPr lang="en-US" sz="2400" dirty="0" smtClean="0">
                <a:solidFill>
                  <a:schemeClr val="accent4"/>
                </a:solidFill>
                <a:hlinkClick r:id="rId3"/>
              </a:rPr>
              <a:t>HealthEquidadNetwork@mednet.ucla.edu</a:t>
            </a:r>
            <a:r>
              <a:rPr lang="en-US" sz="2400" dirty="0" smtClean="0">
                <a:solidFill>
                  <a:schemeClr val="accent4"/>
                </a:solidFill>
              </a:rPr>
              <a:t/>
            </a:r>
            <a:br>
              <a:rPr lang="en-US" sz="2400" dirty="0" smtClean="0">
                <a:solidFill>
                  <a:schemeClr val="accent4"/>
                </a:solidFill>
              </a:rPr>
            </a:br>
            <a:r>
              <a:rPr lang="en-US" sz="2400" dirty="0">
                <a:solidFill>
                  <a:schemeClr val="accent4"/>
                </a:solidFill>
              </a:rPr>
              <a:t/>
            </a:r>
            <a:br>
              <a:rPr lang="en-US" sz="2400" dirty="0">
                <a:solidFill>
                  <a:schemeClr val="accent4"/>
                </a:solidFill>
              </a:rPr>
            </a:br>
            <a:r>
              <a:rPr lang="en-US" sz="2800" dirty="0"/>
              <a:t/>
            </a:r>
            <a:br>
              <a:rPr lang="en-US" sz="2800" dirty="0"/>
            </a:br>
            <a:r>
              <a:rPr lang="en-US" sz="2800" dirty="0" smtClean="0">
                <a:solidFill>
                  <a:schemeClr val="accent4"/>
                </a:solidFill>
              </a:rPr>
              <a:t>NEXT MEETING: JUNE 13, 2018 @ 9:00am PT</a:t>
            </a:r>
            <a:br>
              <a:rPr lang="en-US" sz="2800" dirty="0" smtClean="0">
                <a:solidFill>
                  <a:schemeClr val="accent4"/>
                </a:solidFill>
              </a:rPr>
            </a:br>
            <a:r>
              <a:rPr lang="en-US" sz="2400" i="1" dirty="0" smtClean="0">
                <a:solidFill>
                  <a:schemeClr val="accent4"/>
                </a:solidFill>
              </a:rPr>
              <a:t>Continue discussion on Governance Priority Areas</a:t>
            </a:r>
            <a:endParaRPr lang="en-US" sz="2400" dirty="0"/>
          </a:p>
        </p:txBody>
      </p:sp>
      <p:sp>
        <p:nvSpPr>
          <p:cNvPr id="5" name="Text Placeholder 4">
            <a:extLst>
              <a:ext uri="{FF2B5EF4-FFF2-40B4-BE49-F238E27FC236}">
                <a16:creationId xmlns:a16="http://schemas.microsoft.com/office/drawing/2014/main" id="{AD93505F-4E1F-4F15-953C-994F5872284F}"/>
              </a:ext>
            </a:extLst>
          </p:cNvPr>
          <p:cNvSpPr>
            <a:spLocks noGrp="1"/>
          </p:cNvSpPr>
          <p:nvPr>
            <p:ph type="body" sz="quarter" idx="12"/>
          </p:nvPr>
        </p:nvSpPr>
        <p:spPr>
          <a:xfrm>
            <a:off x="5873350" y="1007413"/>
            <a:ext cx="519693" cy="1200329"/>
          </a:xfrm>
        </p:spPr>
        <p:txBody>
          <a:bodyPr/>
          <a:lstStyle/>
          <a:p>
            <a:r>
              <a:rPr lang="en-US" dirty="0"/>
              <a:t>!</a:t>
            </a:r>
          </a:p>
        </p:txBody>
      </p:sp>
    </p:spTree>
    <p:extLst>
      <p:ext uri="{BB962C8B-B14F-4D97-AF65-F5344CB8AC3E}">
        <p14:creationId xmlns:p14="http://schemas.microsoft.com/office/powerpoint/2010/main" val="3593742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83B26-820F-4A28-90C8-56DA30AA4AF2}"/>
              </a:ext>
            </a:extLst>
          </p:cNvPr>
          <p:cNvSpPr>
            <a:spLocks noGrp="1"/>
          </p:cNvSpPr>
          <p:nvPr>
            <p:ph type="body" sz="quarter" idx="16"/>
          </p:nvPr>
        </p:nvSpPr>
        <p:spPr>
          <a:xfrm>
            <a:off x="3107602" y="443343"/>
            <a:ext cx="9084398" cy="885371"/>
          </a:xfrm>
        </p:spPr>
        <p:txBody>
          <a:bodyPr/>
          <a:lstStyle/>
          <a:p>
            <a:r>
              <a:rPr lang="en-US" dirty="0" smtClean="0">
                <a:solidFill>
                  <a:schemeClr val="accent6"/>
                </a:solidFill>
              </a:rPr>
              <a:t>Where we’ve been, where we are, and where we’re going</a:t>
            </a:r>
            <a:endParaRPr lang="en-US" dirty="0">
              <a:solidFill>
                <a:schemeClr val="accent6"/>
              </a:solidFill>
            </a:endParaRPr>
          </a:p>
          <a:p>
            <a:endParaRPr lang="en-US" dirty="0"/>
          </a:p>
        </p:txBody>
      </p:sp>
      <p:sp>
        <p:nvSpPr>
          <p:cNvPr id="7" name="Slide Number Placeholder 6">
            <a:extLst>
              <a:ext uri="{FF2B5EF4-FFF2-40B4-BE49-F238E27FC236}">
                <a16:creationId xmlns:a16="http://schemas.microsoft.com/office/drawing/2014/main" id="{3AF63457-CDFE-4D7B-8D92-B8E30A6C50C3}"/>
              </a:ext>
            </a:extLst>
          </p:cNvPr>
          <p:cNvSpPr>
            <a:spLocks noGrp="1"/>
          </p:cNvSpPr>
          <p:nvPr>
            <p:ph type="sldNum" sz="quarter" idx="4"/>
          </p:nvPr>
        </p:nvSpPr>
        <p:spPr/>
        <p:txBody>
          <a:bodyPr/>
          <a:lstStyle/>
          <a:p>
            <a:fld id="{4997E989-D798-4C62-8E93-3D2D613C2488}" type="slidenum">
              <a:rPr lang="en-US" smtClean="0"/>
              <a:pPr/>
              <a:t>4</a:t>
            </a:fld>
            <a:endParaRPr lang="en-US"/>
          </a:p>
        </p:txBody>
      </p:sp>
      <p:sp>
        <p:nvSpPr>
          <p:cNvPr id="8" name="Title 4">
            <a:extLst>
              <a:ext uri="{FF2B5EF4-FFF2-40B4-BE49-F238E27FC236}">
                <a16:creationId xmlns:a16="http://schemas.microsoft.com/office/drawing/2014/main" id="{174BCC13-56CC-4F79-B6F8-94A93B41E955}"/>
              </a:ext>
            </a:extLst>
          </p:cNvPr>
          <p:cNvSpPr>
            <a:spLocks noGrp="1"/>
          </p:cNvSpPr>
          <p:nvPr>
            <p:ph type="title"/>
          </p:nvPr>
        </p:nvSpPr>
        <p:spPr>
          <a:xfrm>
            <a:off x="316322" y="255367"/>
            <a:ext cx="2375877" cy="535531"/>
          </a:xfrm>
        </p:spPr>
        <p:txBody>
          <a:bodyPr/>
          <a:lstStyle/>
          <a:p>
            <a:r>
              <a:rPr lang="en-US" dirty="0" smtClean="0"/>
              <a:t>ROAD MAP</a:t>
            </a:r>
            <a:endParaRPr lang="en-US" dirty="0"/>
          </a:p>
        </p:txBody>
      </p:sp>
      <p:sp>
        <p:nvSpPr>
          <p:cNvPr id="12" name="Text Placeholder 1">
            <a:extLst>
              <a:ext uri="{FF2B5EF4-FFF2-40B4-BE49-F238E27FC236}">
                <a16:creationId xmlns:a16="http://schemas.microsoft.com/office/drawing/2014/main" id="{0588D73C-E2E3-4163-A05A-0191A0C2FFD5}"/>
              </a:ext>
            </a:extLst>
          </p:cNvPr>
          <p:cNvSpPr txBox="1">
            <a:spLocks/>
          </p:cNvSpPr>
          <p:nvPr/>
        </p:nvSpPr>
        <p:spPr>
          <a:xfrm>
            <a:off x="140677" y="2241302"/>
            <a:ext cx="3465719" cy="30164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dirty="0" smtClean="0">
                <a:solidFill>
                  <a:schemeClr val="accent4"/>
                </a:solidFill>
              </a:rPr>
              <a:t>Identified Governance Priority Areas</a:t>
            </a:r>
            <a:endParaRPr lang="en-US" sz="4000" dirty="0">
              <a:solidFill>
                <a:schemeClr val="accent4"/>
              </a:solidFill>
            </a:endParaRPr>
          </a:p>
        </p:txBody>
      </p:sp>
      <p:sp>
        <p:nvSpPr>
          <p:cNvPr id="13" name="Text Placeholder 1">
            <a:extLst>
              <a:ext uri="{FF2B5EF4-FFF2-40B4-BE49-F238E27FC236}">
                <a16:creationId xmlns:a16="http://schemas.microsoft.com/office/drawing/2014/main" id="{0588D73C-E2E3-4163-A05A-0191A0C2FFD5}"/>
              </a:ext>
            </a:extLst>
          </p:cNvPr>
          <p:cNvSpPr txBox="1">
            <a:spLocks/>
          </p:cNvSpPr>
          <p:nvPr/>
        </p:nvSpPr>
        <p:spPr>
          <a:xfrm>
            <a:off x="6559062" y="1494692"/>
            <a:ext cx="5109532" cy="43258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arenR"/>
            </a:pPr>
            <a:r>
              <a:rPr lang="en-US" b="0" dirty="0" smtClean="0">
                <a:solidFill>
                  <a:schemeClr val="accent4"/>
                </a:solidFill>
              </a:rPr>
              <a:t>Organizational </a:t>
            </a:r>
            <a:r>
              <a:rPr lang="en-US" b="0" dirty="0">
                <a:solidFill>
                  <a:schemeClr val="accent4"/>
                </a:solidFill>
              </a:rPr>
              <a:t>Structure, Leadership Patterns, and Systems Design </a:t>
            </a:r>
          </a:p>
          <a:p>
            <a:pPr marL="457200" lvl="0" indent="-457200">
              <a:buFont typeface="+mj-lt"/>
              <a:buAutoNum type="arabicParenR"/>
            </a:pPr>
            <a:r>
              <a:rPr lang="en-US" b="0" dirty="0" smtClean="0">
                <a:solidFill>
                  <a:schemeClr val="accent4"/>
                </a:solidFill>
              </a:rPr>
              <a:t>Membership </a:t>
            </a:r>
            <a:r>
              <a:rPr lang="en-US" b="0" dirty="0">
                <a:solidFill>
                  <a:schemeClr val="accent4"/>
                </a:solidFill>
              </a:rPr>
              <a:t>Definition, Criteria and Terms</a:t>
            </a:r>
          </a:p>
          <a:p>
            <a:pPr marL="457200" lvl="0" indent="-457200">
              <a:buFont typeface="+mj-lt"/>
              <a:buAutoNum type="arabicParenR"/>
            </a:pPr>
            <a:r>
              <a:rPr lang="en-US" b="0" dirty="0" smtClean="0">
                <a:solidFill>
                  <a:schemeClr val="accent4"/>
                </a:solidFill>
              </a:rPr>
              <a:t>Policies </a:t>
            </a:r>
            <a:r>
              <a:rPr lang="en-US" b="0" dirty="0">
                <a:solidFill>
                  <a:schemeClr val="accent4"/>
                </a:solidFill>
              </a:rPr>
              <a:t>and Procedures</a:t>
            </a:r>
          </a:p>
          <a:p>
            <a:pPr marL="457200" lvl="0" indent="-457200">
              <a:buFont typeface="+mj-lt"/>
              <a:buAutoNum type="arabicParenR"/>
            </a:pPr>
            <a:r>
              <a:rPr lang="en-US" b="0" dirty="0">
                <a:solidFill>
                  <a:schemeClr val="accent4"/>
                </a:solidFill>
              </a:rPr>
              <a:t>Strategic Plan</a:t>
            </a:r>
          </a:p>
          <a:p>
            <a:pPr marL="457200" lvl="0" indent="-457200">
              <a:buFont typeface="+mj-lt"/>
              <a:buAutoNum type="arabicParenR"/>
            </a:pPr>
            <a:r>
              <a:rPr lang="en-US" b="0" dirty="0">
                <a:solidFill>
                  <a:schemeClr val="accent4"/>
                </a:solidFill>
              </a:rPr>
              <a:t>Plan for Ongoing Evaluation of Network Performance and Progress Towards Goals and Objectives</a:t>
            </a:r>
          </a:p>
          <a:p>
            <a:r>
              <a:rPr lang="en-US" dirty="0"/>
              <a:t> </a:t>
            </a:r>
          </a:p>
          <a:p>
            <a:pPr algn="ctr"/>
            <a:endParaRPr lang="en-US" dirty="0">
              <a:solidFill>
                <a:schemeClr val="accent4"/>
              </a:solidFill>
            </a:endParaRPr>
          </a:p>
        </p:txBody>
      </p:sp>
      <p:sp>
        <p:nvSpPr>
          <p:cNvPr id="14" name="Arrow: Right 24">
            <a:extLst>
              <a:ext uri="{FF2B5EF4-FFF2-40B4-BE49-F238E27FC236}">
                <a16:creationId xmlns:a16="http://schemas.microsoft.com/office/drawing/2014/main" id="{0489BB88-F793-413A-B4D7-8F034447EAA6}"/>
              </a:ext>
            </a:extLst>
          </p:cNvPr>
          <p:cNvSpPr/>
          <p:nvPr/>
        </p:nvSpPr>
        <p:spPr>
          <a:xfrm>
            <a:off x="4061649" y="2422425"/>
            <a:ext cx="2042160" cy="1458656"/>
          </a:xfrm>
          <a:prstGeom prst="rightArrow">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360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83B26-820F-4A28-90C8-56DA30AA4AF2}"/>
              </a:ext>
            </a:extLst>
          </p:cNvPr>
          <p:cNvSpPr>
            <a:spLocks noGrp="1"/>
          </p:cNvSpPr>
          <p:nvPr>
            <p:ph type="body" sz="quarter" idx="16"/>
          </p:nvPr>
        </p:nvSpPr>
        <p:spPr>
          <a:xfrm>
            <a:off x="3107602" y="443343"/>
            <a:ext cx="9084398" cy="885371"/>
          </a:xfrm>
        </p:spPr>
        <p:txBody>
          <a:bodyPr/>
          <a:lstStyle/>
          <a:p>
            <a:r>
              <a:rPr lang="en-US" dirty="0" smtClean="0">
                <a:solidFill>
                  <a:schemeClr val="accent6"/>
                </a:solidFill>
              </a:rPr>
              <a:t>Where we’ve been, where we are, and where we’re going</a:t>
            </a:r>
            <a:endParaRPr lang="en-US" dirty="0">
              <a:solidFill>
                <a:schemeClr val="accent6"/>
              </a:solidFill>
            </a:endParaRPr>
          </a:p>
          <a:p>
            <a:endParaRPr lang="en-US" dirty="0"/>
          </a:p>
        </p:txBody>
      </p:sp>
      <p:sp>
        <p:nvSpPr>
          <p:cNvPr id="7" name="Slide Number Placeholder 6">
            <a:extLst>
              <a:ext uri="{FF2B5EF4-FFF2-40B4-BE49-F238E27FC236}">
                <a16:creationId xmlns:a16="http://schemas.microsoft.com/office/drawing/2014/main" id="{3AF63457-CDFE-4D7B-8D92-B8E30A6C50C3}"/>
              </a:ext>
            </a:extLst>
          </p:cNvPr>
          <p:cNvSpPr>
            <a:spLocks noGrp="1"/>
          </p:cNvSpPr>
          <p:nvPr>
            <p:ph type="sldNum" sz="quarter" idx="4"/>
          </p:nvPr>
        </p:nvSpPr>
        <p:spPr/>
        <p:txBody>
          <a:bodyPr/>
          <a:lstStyle/>
          <a:p>
            <a:fld id="{4997E989-D798-4C62-8E93-3D2D613C2488}" type="slidenum">
              <a:rPr lang="en-US" smtClean="0"/>
              <a:pPr/>
              <a:t>5</a:t>
            </a:fld>
            <a:endParaRPr lang="en-US"/>
          </a:p>
        </p:txBody>
      </p:sp>
      <p:sp>
        <p:nvSpPr>
          <p:cNvPr id="8" name="Title 4">
            <a:extLst>
              <a:ext uri="{FF2B5EF4-FFF2-40B4-BE49-F238E27FC236}">
                <a16:creationId xmlns:a16="http://schemas.microsoft.com/office/drawing/2014/main" id="{174BCC13-56CC-4F79-B6F8-94A93B41E955}"/>
              </a:ext>
            </a:extLst>
          </p:cNvPr>
          <p:cNvSpPr>
            <a:spLocks noGrp="1"/>
          </p:cNvSpPr>
          <p:nvPr>
            <p:ph type="title"/>
          </p:nvPr>
        </p:nvSpPr>
        <p:spPr>
          <a:xfrm>
            <a:off x="316322" y="255367"/>
            <a:ext cx="2375877" cy="535531"/>
          </a:xfrm>
        </p:spPr>
        <p:txBody>
          <a:bodyPr/>
          <a:lstStyle/>
          <a:p>
            <a:r>
              <a:rPr lang="en-US" dirty="0" smtClean="0"/>
              <a:t>ROAD MAP</a:t>
            </a:r>
            <a:endParaRPr lang="en-US" dirty="0"/>
          </a:p>
        </p:txBody>
      </p:sp>
      <p:sp>
        <p:nvSpPr>
          <p:cNvPr id="12" name="Text Placeholder 1">
            <a:extLst>
              <a:ext uri="{FF2B5EF4-FFF2-40B4-BE49-F238E27FC236}">
                <a16:creationId xmlns:a16="http://schemas.microsoft.com/office/drawing/2014/main" id="{0588D73C-E2E3-4163-A05A-0191A0C2FFD5}"/>
              </a:ext>
            </a:extLst>
          </p:cNvPr>
          <p:cNvSpPr txBox="1">
            <a:spLocks/>
          </p:cNvSpPr>
          <p:nvPr/>
        </p:nvSpPr>
        <p:spPr>
          <a:xfrm>
            <a:off x="140677" y="2241302"/>
            <a:ext cx="3465719" cy="30164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dirty="0" smtClean="0">
                <a:solidFill>
                  <a:schemeClr val="accent4"/>
                </a:solidFill>
              </a:rPr>
              <a:t>Identified Governance Priority Areas</a:t>
            </a:r>
            <a:endParaRPr lang="en-US" sz="4000" dirty="0">
              <a:solidFill>
                <a:schemeClr val="accent4"/>
              </a:solidFill>
            </a:endParaRPr>
          </a:p>
        </p:txBody>
      </p:sp>
      <p:sp>
        <p:nvSpPr>
          <p:cNvPr id="13" name="Text Placeholder 1">
            <a:extLst>
              <a:ext uri="{FF2B5EF4-FFF2-40B4-BE49-F238E27FC236}">
                <a16:creationId xmlns:a16="http://schemas.microsoft.com/office/drawing/2014/main" id="{0588D73C-E2E3-4163-A05A-0191A0C2FFD5}"/>
              </a:ext>
            </a:extLst>
          </p:cNvPr>
          <p:cNvSpPr txBox="1">
            <a:spLocks/>
          </p:cNvSpPr>
          <p:nvPr/>
        </p:nvSpPr>
        <p:spPr>
          <a:xfrm>
            <a:off x="6248400" y="1494692"/>
            <a:ext cx="5943600" cy="43258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Wingdings" panose="05000000000000000000" pitchFamily="2" charset="2"/>
              <a:buChar char="q"/>
            </a:pPr>
            <a:r>
              <a:rPr lang="en-US" b="0" dirty="0" smtClean="0">
                <a:solidFill>
                  <a:schemeClr val="accent4"/>
                </a:solidFill>
              </a:rPr>
              <a:t>Organizational </a:t>
            </a:r>
            <a:r>
              <a:rPr lang="en-US" b="0" dirty="0">
                <a:solidFill>
                  <a:schemeClr val="accent4"/>
                </a:solidFill>
              </a:rPr>
              <a:t>Structure, Leadership Patterns, and Systems Design </a:t>
            </a:r>
          </a:p>
          <a:p>
            <a:r>
              <a:rPr lang="en-US" dirty="0" smtClean="0">
                <a:solidFill>
                  <a:schemeClr val="accent3"/>
                </a:solidFill>
              </a:rPr>
              <a:t>✓</a:t>
            </a:r>
            <a:r>
              <a:rPr lang="en-US" b="0" dirty="0" smtClean="0">
                <a:solidFill>
                  <a:schemeClr val="accent3"/>
                </a:solidFill>
              </a:rPr>
              <a:t> </a:t>
            </a:r>
            <a:r>
              <a:rPr lang="en-US" dirty="0" smtClean="0">
                <a:solidFill>
                  <a:schemeClr val="accent3"/>
                </a:solidFill>
              </a:rPr>
              <a:t>Membership Definition, Criteria and Terms </a:t>
            </a:r>
          </a:p>
          <a:p>
            <a:r>
              <a:rPr lang="en-US" dirty="0">
                <a:solidFill>
                  <a:schemeClr val="accent3"/>
                </a:solidFill>
              </a:rPr>
              <a:t>	 </a:t>
            </a:r>
            <a:r>
              <a:rPr lang="en-US" dirty="0" smtClean="0">
                <a:solidFill>
                  <a:schemeClr val="accent3"/>
                </a:solidFill>
              </a:rPr>
              <a:t>✓ </a:t>
            </a:r>
            <a:r>
              <a:rPr lang="en-US" b="0" dirty="0" smtClean="0">
                <a:solidFill>
                  <a:schemeClr val="accent3"/>
                </a:solidFill>
              </a:rPr>
              <a:t>Communication Platform</a:t>
            </a:r>
          </a:p>
          <a:p>
            <a:r>
              <a:rPr lang="en-US" dirty="0">
                <a:solidFill>
                  <a:schemeClr val="accent3"/>
                </a:solidFill>
              </a:rPr>
              <a:t>	 </a:t>
            </a:r>
            <a:r>
              <a:rPr lang="en-US" dirty="0" smtClean="0">
                <a:solidFill>
                  <a:schemeClr val="accent3"/>
                </a:solidFill>
              </a:rPr>
              <a:t>✓ </a:t>
            </a:r>
            <a:r>
              <a:rPr lang="en-US" b="0" dirty="0" smtClean="0">
                <a:solidFill>
                  <a:schemeClr val="accent3"/>
                </a:solidFill>
              </a:rPr>
              <a:t>Caribbean Integration</a:t>
            </a:r>
            <a:endParaRPr lang="en-US" b="0" dirty="0">
              <a:solidFill>
                <a:schemeClr val="accent3"/>
              </a:solidFill>
            </a:endParaRPr>
          </a:p>
          <a:p>
            <a:pPr marL="342900" lvl="0" indent="-342900">
              <a:buFont typeface="Wingdings" panose="05000000000000000000" pitchFamily="2" charset="2"/>
              <a:buChar char="q"/>
            </a:pPr>
            <a:r>
              <a:rPr lang="en-US" b="0" dirty="0" smtClean="0">
                <a:solidFill>
                  <a:schemeClr val="accent4"/>
                </a:solidFill>
              </a:rPr>
              <a:t>Policies </a:t>
            </a:r>
            <a:r>
              <a:rPr lang="en-US" b="0" dirty="0">
                <a:solidFill>
                  <a:schemeClr val="accent4"/>
                </a:solidFill>
              </a:rPr>
              <a:t>and Procedures</a:t>
            </a:r>
          </a:p>
          <a:p>
            <a:pPr marL="342900" lvl="0" indent="-342900">
              <a:buFont typeface="Wingdings" panose="05000000000000000000" pitchFamily="2" charset="2"/>
              <a:buChar char="q"/>
            </a:pPr>
            <a:r>
              <a:rPr lang="en-US" b="0" dirty="0">
                <a:solidFill>
                  <a:schemeClr val="accent4"/>
                </a:solidFill>
              </a:rPr>
              <a:t>Strategic </a:t>
            </a:r>
            <a:r>
              <a:rPr lang="en-US" b="0" dirty="0" smtClean="0">
                <a:solidFill>
                  <a:schemeClr val="accent4"/>
                </a:solidFill>
              </a:rPr>
              <a:t>Plan</a:t>
            </a:r>
          </a:p>
          <a:p>
            <a:pPr lvl="0"/>
            <a:r>
              <a:rPr lang="en-US" dirty="0" smtClean="0">
                <a:solidFill>
                  <a:schemeClr val="accent3"/>
                </a:solidFill>
              </a:rPr>
              <a:t>	✓ </a:t>
            </a:r>
            <a:r>
              <a:rPr lang="en-US" b="0" dirty="0" smtClean="0">
                <a:solidFill>
                  <a:schemeClr val="accent3"/>
                </a:solidFill>
              </a:rPr>
              <a:t>General Objective</a:t>
            </a:r>
          </a:p>
          <a:p>
            <a:pPr lvl="0"/>
            <a:r>
              <a:rPr lang="en-US" b="0" dirty="0">
                <a:solidFill>
                  <a:schemeClr val="accent3"/>
                </a:solidFill>
              </a:rPr>
              <a:t>	</a:t>
            </a:r>
            <a:r>
              <a:rPr lang="en-US" dirty="0" smtClean="0">
                <a:solidFill>
                  <a:schemeClr val="accent3"/>
                </a:solidFill>
              </a:rPr>
              <a:t>✓ </a:t>
            </a:r>
            <a:r>
              <a:rPr lang="en-US" b="0" dirty="0" smtClean="0">
                <a:solidFill>
                  <a:schemeClr val="accent3"/>
                </a:solidFill>
              </a:rPr>
              <a:t>Vision, Mission, Goals </a:t>
            </a:r>
            <a:endParaRPr lang="en-US" b="0" dirty="0">
              <a:solidFill>
                <a:schemeClr val="accent4"/>
              </a:solidFill>
            </a:endParaRPr>
          </a:p>
          <a:p>
            <a:pPr marL="342900" lvl="0" indent="-342900">
              <a:buFont typeface="Wingdings" panose="05000000000000000000" pitchFamily="2" charset="2"/>
              <a:buChar char="q"/>
            </a:pPr>
            <a:r>
              <a:rPr lang="en-US" b="0" dirty="0">
                <a:solidFill>
                  <a:schemeClr val="accent4"/>
                </a:solidFill>
              </a:rPr>
              <a:t>Plan for Ongoing Evaluation of Network Performance and Progress Towards Goals and Objectives</a:t>
            </a:r>
          </a:p>
          <a:p>
            <a:r>
              <a:rPr lang="en-US" dirty="0"/>
              <a:t> </a:t>
            </a:r>
          </a:p>
          <a:p>
            <a:pPr algn="ctr"/>
            <a:endParaRPr lang="en-US" dirty="0">
              <a:solidFill>
                <a:schemeClr val="accent4"/>
              </a:solidFill>
            </a:endParaRPr>
          </a:p>
        </p:txBody>
      </p:sp>
      <p:sp>
        <p:nvSpPr>
          <p:cNvPr id="14" name="Arrow: Right 24">
            <a:extLst>
              <a:ext uri="{FF2B5EF4-FFF2-40B4-BE49-F238E27FC236}">
                <a16:creationId xmlns:a16="http://schemas.microsoft.com/office/drawing/2014/main" id="{0489BB88-F793-413A-B4D7-8F034447EAA6}"/>
              </a:ext>
            </a:extLst>
          </p:cNvPr>
          <p:cNvSpPr/>
          <p:nvPr/>
        </p:nvSpPr>
        <p:spPr>
          <a:xfrm>
            <a:off x="4061649" y="2422425"/>
            <a:ext cx="2042160" cy="1458656"/>
          </a:xfrm>
          <a:prstGeom prst="rightArrow">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68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83B26-820F-4A28-90C8-56DA30AA4AF2}"/>
              </a:ext>
            </a:extLst>
          </p:cNvPr>
          <p:cNvSpPr>
            <a:spLocks noGrp="1"/>
          </p:cNvSpPr>
          <p:nvPr>
            <p:ph type="body" sz="quarter" idx="16"/>
          </p:nvPr>
        </p:nvSpPr>
        <p:spPr>
          <a:xfrm>
            <a:off x="3107602" y="443343"/>
            <a:ext cx="9084398" cy="885371"/>
          </a:xfrm>
        </p:spPr>
        <p:txBody>
          <a:bodyPr/>
          <a:lstStyle/>
          <a:p>
            <a:r>
              <a:rPr lang="en-US" dirty="0" smtClean="0">
                <a:solidFill>
                  <a:schemeClr val="accent6"/>
                </a:solidFill>
              </a:rPr>
              <a:t>Where we’ve been, where we are, and where we’re going</a:t>
            </a:r>
            <a:endParaRPr lang="en-US" dirty="0">
              <a:solidFill>
                <a:schemeClr val="accent6"/>
              </a:solidFill>
            </a:endParaRPr>
          </a:p>
          <a:p>
            <a:endParaRPr lang="en-US" dirty="0"/>
          </a:p>
        </p:txBody>
      </p:sp>
      <p:sp>
        <p:nvSpPr>
          <p:cNvPr id="7" name="Slide Number Placeholder 6">
            <a:extLst>
              <a:ext uri="{FF2B5EF4-FFF2-40B4-BE49-F238E27FC236}">
                <a16:creationId xmlns:a16="http://schemas.microsoft.com/office/drawing/2014/main" id="{3AF63457-CDFE-4D7B-8D92-B8E30A6C50C3}"/>
              </a:ext>
            </a:extLst>
          </p:cNvPr>
          <p:cNvSpPr>
            <a:spLocks noGrp="1"/>
          </p:cNvSpPr>
          <p:nvPr>
            <p:ph type="sldNum" sz="quarter" idx="4"/>
          </p:nvPr>
        </p:nvSpPr>
        <p:spPr/>
        <p:txBody>
          <a:bodyPr/>
          <a:lstStyle/>
          <a:p>
            <a:fld id="{4997E989-D798-4C62-8E93-3D2D613C2488}" type="slidenum">
              <a:rPr lang="en-US" smtClean="0"/>
              <a:pPr/>
              <a:t>6</a:t>
            </a:fld>
            <a:endParaRPr lang="en-US"/>
          </a:p>
        </p:txBody>
      </p:sp>
      <p:sp>
        <p:nvSpPr>
          <p:cNvPr id="8" name="Title 4">
            <a:extLst>
              <a:ext uri="{FF2B5EF4-FFF2-40B4-BE49-F238E27FC236}">
                <a16:creationId xmlns:a16="http://schemas.microsoft.com/office/drawing/2014/main" id="{174BCC13-56CC-4F79-B6F8-94A93B41E955}"/>
              </a:ext>
            </a:extLst>
          </p:cNvPr>
          <p:cNvSpPr>
            <a:spLocks noGrp="1"/>
          </p:cNvSpPr>
          <p:nvPr>
            <p:ph type="title"/>
          </p:nvPr>
        </p:nvSpPr>
        <p:spPr>
          <a:xfrm>
            <a:off x="316322" y="255367"/>
            <a:ext cx="2375877" cy="535531"/>
          </a:xfrm>
        </p:spPr>
        <p:txBody>
          <a:bodyPr/>
          <a:lstStyle/>
          <a:p>
            <a:r>
              <a:rPr lang="en-US" dirty="0" smtClean="0"/>
              <a:t>ROAD MAP</a:t>
            </a:r>
            <a:endParaRPr lang="en-US" dirty="0"/>
          </a:p>
        </p:txBody>
      </p:sp>
      <p:sp>
        <p:nvSpPr>
          <p:cNvPr id="12" name="Text Placeholder 1">
            <a:extLst>
              <a:ext uri="{FF2B5EF4-FFF2-40B4-BE49-F238E27FC236}">
                <a16:creationId xmlns:a16="http://schemas.microsoft.com/office/drawing/2014/main" id="{0588D73C-E2E3-4163-A05A-0191A0C2FFD5}"/>
              </a:ext>
            </a:extLst>
          </p:cNvPr>
          <p:cNvSpPr txBox="1">
            <a:spLocks/>
          </p:cNvSpPr>
          <p:nvPr/>
        </p:nvSpPr>
        <p:spPr>
          <a:xfrm>
            <a:off x="140677" y="2241302"/>
            <a:ext cx="3465719" cy="30164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dirty="0" smtClean="0">
                <a:solidFill>
                  <a:schemeClr val="accent4"/>
                </a:solidFill>
              </a:rPr>
              <a:t>Identified Governance Priority Areas</a:t>
            </a:r>
            <a:endParaRPr lang="en-US" sz="4000" dirty="0">
              <a:solidFill>
                <a:schemeClr val="accent4"/>
              </a:solidFill>
            </a:endParaRPr>
          </a:p>
        </p:txBody>
      </p:sp>
      <p:sp>
        <p:nvSpPr>
          <p:cNvPr id="13" name="Text Placeholder 1">
            <a:extLst>
              <a:ext uri="{FF2B5EF4-FFF2-40B4-BE49-F238E27FC236}">
                <a16:creationId xmlns:a16="http://schemas.microsoft.com/office/drawing/2014/main" id="{0588D73C-E2E3-4163-A05A-0191A0C2FFD5}"/>
              </a:ext>
            </a:extLst>
          </p:cNvPr>
          <p:cNvSpPr txBox="1">
            <a:spLocks/>
          </p:cNvSpPr>
          <p:nvPr/>
        </p:nvSpPr>
        <p:spPr>
          <a:xfrm>
            <a:off x="6343650" y="1494692"/>
            <a:ext cx="5848350" cy="53553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Wingdings" panose="05000000000000000000" pitchFamily="2" charset="2"/>
              <a:buChar char="Ø"/>
            </a:pPr>
            <a:r>
              <a:rPr lang="en-US" dirty="0" smtClean="0">
                <a:solidFill>
                  <a:schemeClr val="accent3"/>
                </a:solidFill>
              </a:rPr>
              <a:t>Organizational </a:t>
            </a:r>
            <a:r>
              <a:rPr lang="en-US" dirty="0">
                <a:solidFill>
                  <a:schemeClr val="accent3"/>
                </a:solidFill>
              </a:rPr>
              <a:t>Structure, Leadership Patterns, and Systems Design </a:t>
            </a:r>
          </a:p>
          <a:p>
            <a:r>
              <a:rPr lang="en-US" dirty="0" smtClean="0">
                <a:solidFill>
                  <a:schemeClr val="accent3"/>
                </a:solidFill>
              </a:rPr>
              <a:t>✓</a:t>
            </a:r>
            <a:r>
              <a:rPr lang="en-US" b="0" dirty="0" smtClean="0"/>
              <a:t> </a:t>
            </a:r>
            <a:r>
              <a:rPr lang="en-US" dirty="0" smtClean="0">
                <a:solidFill>
                  <a:schemeClr val="accent3"/>
                </a:solidFill>
              </a:rPr>
              <a:t>Membership Definition, Criteria and Terms </a:t>
            </a:r>
          </a:p>
          <a:p>
            <a:r>
              <a:rPr lang="en-US" dirty="0">
                <a:solidFill>
                  <a:schemeClr val="accent3"/>
                </a:solidFill>
              </a:rPr>
              <a:t>	✓ </a:t>
            </a:r>
            <a:r>
              <a:rPr lang="en-US" b="0" dirty="0">
                <a:solidFill>
                  <a:schemeClr val="accent3"/>
                </a:solidFill>
              </a:rPr>
              <a:t>Communication Platform</a:t>
            </a:r>
          </a:p>
          <a:p>
            <a:r>
              <a:rPr lang="en-US" dirty="0">
                <a:solidFill>
                  <a:schemeClr val="accent3"/>
                </a:solidFill>
              </a:rPr>
              <a:t>	</a:t>
            </a:r>
            <a:r>
              <a:rPr lang="en-US" dirty="0" smtClean="0">
                <a:solidFill>
                  <a:schemeClr val="accent3"/>
                </a:solidFill>
              </a:rPr>
              <a:t>✓ </a:t>
            </a:r>
            <a:r>
              <a:rPr lang="en-US" b="0" dirty="0">
                <a:solidFill>
                  <a:schemeClr val="accent3"/>
                </a:solidFill>
              </a:rPr>
              <a:t>Caribbean Integration</a:t>
            </a:r>
          </a:p>
          <a:p>
            <a:pPr marL="342900" lvl="0" indent="-342900">
              <a:buFont typeface="Wingdings" panose="05000000000000000000" pitchFamily="2" charset="2"/>
              <a:buChar char="q"/>
            </a:pPr>
            <a:r>
              <a:rPr lang="en-US" b="0" dirty="0" smtClean="0">
                <a:solidFill>
                  <a:schemeClr val="accent4"/>
                </a:solidFill>
              </a:rPr>
              <a:t>Policies </a:t>
            </a:r>
            <a:r>
              <a:rPr lang="en-US" b="0" dirty="0">
                <a:solidFill>
                  <a:schemeClr val="accent4"/>
                </a:solidFill>
              </a:rPr>
              <a:t>and Procedures</a:t>
            </a:r>
          </a:p>
          <a:p>
            <a:pPr marL="342900" lvl="0" indent="-342900">
              <a:buFont typeface="Wingdings" panose="05000000000000000000" pitchFamily="2" charset="2"/>
              <a:buChar char="q"/>
            </a:pPr>
            <a:r>
              <a:rPr lang="en-US" b="0" dirty="0">
                <a:solidFill>
                  <a:schemeClr val="accent4"/>
                </a:solidFill>
              </a:rPr>
              <a:t>Strategic </a:t>
            </a:r>
            <a:r>
              <a:rPr lang="en-US" b="0" dirty="0" smtClean="0">
                <a:solidFill>
                  <a:schemeClr val="accent4"/>
                </a:solidFill>
              </a:rPr>
              <a:t>Plan</a:t>
            </a:r>
          </a:p>
          <a:p>
            <a:pPr lvl="0"/>
            <a:r>
              <a:rPr lang="en-US" dirty="0" smtClean="0">
                <a:solidFill>
                  <a:schemeClr val="accent3"/>
                </a:solidFill>
              </a:rPr>
              <a:t>	✓ </a:t>
            </a:r>
            <a:r>
              <a:rPr lang="en-US" b="0" dirty="0">
                <a:solidFill>
                  <a:schemeClr val="accent3"/>
                </a:solidFill>
              </a:rPr>
              <a:t>General Objective</a:t>
            </a:r>
          </a:p>
          <a:p>
            <a:pPr lvl="0"/>
            <a:r>
              <a:rPr lang="en-US" b="0" dirty="0">
                <a:solidFill>
                  <a:schemeClr val="accent3"/>
                </a:solidFill>
              </a:rPr>
              <a:t>	</a:t>
            </a:r>
            <a:r>
              <a:rPr lang="en-US" dirty="0">
                <a:solidFill>
                  <a:schemeClr val="accent3"/>
                </a:solidFill>
              </a:rPr>
              <a:t>✓ </a:t>
            </a:r>
            <a:r>
              <a:rPr lang="en-US" b="0" dirty="0">
                <a:solidFill>
                  <a:schemeClr val="accent3"/>
                </a:solidFill>
              </a:rPr>
              <a:t>Vision, Mission, </a:t>
            </a:r>
            <a:r>
              <a:rPr lang="en-US" b="0" dirty="0" smtClean="0">
                <a:solidFill>
                  <a:schemeClr val="accent3"/>
                </a:solidFill>
              </a:rPr>
              <a:t>Goals</a:t>
            </a:r>
            <a:endParaRPr lang="en-US" b="0" dirty="0">
              <a:solidFill>
                <a:schemeClr val="accent4"/>
              </a:solidFill>
            </a:endParaRPr>
          </a:p>
          <a:p>
            <a:pPr marL="342900" lvl="0" indent="-342900">
              <a:buFont typeface="Wingdings" panose="05000000000000000000" pitchFamily="2" charset="2"/>
              <a:buChar char="q"/>
            </a:pPr>
            <a:r>
              <a:rPr lang="en-US" b="0" dirty="0">
                <a:solidFill>
                  <a:schemeClr val="accent4"/>
                </a:solidFill>
              </a:rPr>
              <a:t>Plan for Ongoing Evaluation of Network Performance and Progress Towards Goals and Objectives</a:t>
            </a:r>
          </a:p>
          <a:p>
            <a:r>
              <a:rPr lang="en-US" dirty="0"/>
              <a:t> </a:t>
            </a:r>
          </a:p>
          <a:p>
            <a:pPr algn="ctr"/>
            <a:endParaRPr lang="en-US" dirty="0">
              <a:solidFill>
                <a:schemeClr val="accent4"/>
              </a:solidFill>
            </a:endParaRPr>
          </a:p>
        </p:txBody>
      </p:sp>
      <p:sp>
        <p:nvSpPr>
          <p:cNvPr id="14" name="Arrow: Right 24">
            <a:extLst>
              <a:ext uri="{FF2B5EF4-FFF2-40B4-BE49-F238E27FC236}">
                <a16:creationId xmlns:a16="http://schemas.microsoft.com/office/drawing/2014/main" id="{0489BB88-F793-413A-B4D7-8F034447EAA6}"/>
              </a:ext>
            </a:extLst>
          </p:cNvPr>
          <p:cNvSpPr/>
          <p:nvPr/>
        </p:nvSpPr>
        <p:spPr>
          <a:xfrm>
            <a:off x="4061649" y="2422425"/>
            <a:ext cx="2042160" cy="1458656"/>
          </a:xfrm>
          <a:prstGeom prst="rightArrow">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178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827078"/>
            <a:ext cx="5208335" cy="1144929"/>
          </a:xfrm>
        </p:spPr>
        <p:txBody>
          <a:bodyPr/>
          <a:lstStyle/>
          <a:p>
            <a:r>
              <a:rPr lang="en-US" sz="7200" dirty="0" smtClean="0"/>
              <a:t>REPORTS</a:t>
            </a:r>
            <a:endParaRPr lang="en-US" sz="7200" dirty="0"/>
          </a:p>
        </p:txBody>
      </p:sp>
      <p:sp>
        <p:nvSpPr>
          <p:cNvPr id="7" name="Slide Number Placeholder 6"/>
          <p:cNvSpPr>
            <a:spLocks noGrp="1"/>
          </p:cNvSpPr>
          <p:nvPr>
            <p:ph type="sldNum" sz="quarter" idx="4294967295"/>
          </p:nvPr>
        </p:nvSpPr>
        <p:spPr>
          <a:xfrm>
            <a:off x="11668125" y="6484938"/>
            <a:ext cx="523875" cy="365125"/>
          </a:xfrm>
        </p:spPr>
        <p:txBody>
          <a:bodyPr/>
          <a:lstStyle/>
          <a:p>
            <a:fld id="{4997E989-D798-4C62-8E93-3D2D613C2488}" type="slidenum">
              <a:rPr lang="en-US" smtClean="0"/>
              <a:pPr/>
              <a:t>7</a:t>
            </a:fld>
            <a:endParaRPr lang="en-US"/>
          </a:p>
        </p:txBody>
      </p:sp>
    </p:spTree>
    <p:extLst>
      <p:ext uri="{BB962C8B-B14F-4D97-AF65-F5344CB8AC3E}">
        <p14:creationId xmlns:p14="http://schemas.microsoft.com/office/powerpoint/2010/main" val="3586204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8</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a:t>
            </a:r>
            <a:r>
              <a:rPr lang="en-US" dirty="0">
                <a:solidFill>
                  <a:schemeClr val="accent4"/>
                </a:solidFill>
              </a:rPr>
              <a:t>THE 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CHARTER</a:t>
            </a:r>
            <a:endParaRPr lang="en-US" sz="2400" dirty="0">
              <a:solidFill>
                <a:schemeClr val="accent4"/>
              </a:solidFill>
            </a:endParaRP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871545" y="2758966"/>
            <a:ext cx="2033752" cy="1200329"/>
          </a:xfrm>
          <a:prstGeom prst="rect">
            <a:avLst/>
          </a:prstGeom>
          <a:noFill/>
        </p:spPr>
        <p:txBody>
          <a:bodyPr wrap="square" rtlCol="0">
            <a:spAutoFit/>
          </a:bodyPr>
          <a:lstStyle/>
          <a:p>
            <a:pPr algn="ctr"/>
            <a:r>
              <a:rPr lang="en-US" sz="3600" b="1" dirty="0" smtClean="0"/>
              <a:t>What’s New?</a:t>
            </a:r>
            <a:endParaRPr lang="en-US" sz="3600" b="1" dirty="0"/>
          </a:p>
        </p:txBody>
      </p:sp>
    </p:spTree>
    <p:extLst>
      <p:ext uri="{BB962C8B-B14F-4D97-AF65-F5344CB8AC3E}">
        <p14:creationId xmlns:p14="http://schemas.microsoft.com/office/powerpoint/2010/main" val="3862063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AE1514C-5E56-4738-A1FF-4B1CFD2A3E36}" type="slidenum">
              <a:rPr lang="en-US" smtClean="0"/>
              <a:t>9</a:t>
            </a:fld>
            <a:endParaRPr lang="en-US"/>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THE HEALTH EQUITY NETWORK </a:t>
            </a:r>
            <a:r>
              <a:rPr lang="en-US" dirty="0" smtClean="0">
                <a:solidFill>
                  <a:schemeClr val="accent4"/>
                </a:solidFill>
              </a:rPr>
              <a:t>OF THE </a:t>
            </a:r>
            <a:r>
              <a:rPr lang="en-US" dirty="0">
                <a:solidFill>
                  <a:schemeClr val="accent4"/>
                </a:solidFill>
              </a:rPr>
              <a:t>AMERICAS (HENA</a:t>
            </a:r>
            <a:r>
              <a:rPr lang="en-US" dirty="0" smtClean="0">
                <a:solidFill>
                  <a:schemeClr val="accent4"/>
                </a:solidFill>
              </a:rPr>
              <a:t>)</a:t>
            </a:r>
            <a:endParaRPr lang="en-US" sz="2400" dirty="0" smtClean="0">
              <a:solidFill>
                <a:schemeClr val="accent4"/>
              </a:solidFill>
            </a:endParaRPr>
          </a:p>
          <a:p>
            <a:pPr algn="ctr"/>
            <a:r>
              <a:rPr lang="en-US" sz="2400" dirty="0" smtClean="0">
                <a:solidFill>
                  <a:schemeClr val="accent4"/>
                </a:solidFill>
              </a:rPr>
              <a:t>GOVERNANCE COMMITTEE CHARTER</a:t>
            </a:r>
            <a:endParaRPr lang="en-US" sz="2400" dirty="0">
              <a:solidFill>
                <a:schemeClr val="accent4"/>
              </a:solidFill>
            </a:endParaRP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871545" y="2758966"/>
            <a:ext cx="2033752" cy="1200329"/>
          </a:xfrm>
          <a:prstGeom prst="rect">
            <a:avLst/>
          </a:prstGeom>
          <a:noFill/>
        </p:spPr>
        <p:txBody>
          <a:bodyPr wrap="square" rtlCol="0">
            <a:spAutoFit/>
          </a:bodyPr>
          <a:lstStyle/>
          <a:p>
            <a:pPr algn="ctr"/>
            <a:r>
              <a:rPr lang="en-US" sz="3600" b="1" dirty="0" smtClean="0"/>
              <a:t>What’s New?</a:t>
            </a:r>
            <a:endParaRPr lang="en-US" sz="3600" b="1" dirty="0"/>
          </a:p>
        </p:txBody>
      </p:sp>
      <p:sp>
        <p:nvSpPr>
          <p:cNvPr id="9" name="Rectangle 8"/>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Structure of the document</a:t>
            </a:r>
            <a:endParaRPr lang="en-US" dirty="0"/>
          </a:p>
        </p:txBody>
      </p:sp>
      <p:cxnSp>
        <p:nvCxnSpPr>
          <p:cNvPr id="10" name="Straight Arrow Connector 9"/>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947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1768</TotalTime>
  <Words>1336</Words>
  <Application>Microsoft Office PowerPoint</Application>
  <PresentationFormat>Widescreen</PresentationFormat>
  <Paragraphs>286</Paragraphs>
  <Slides>39</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Arial</vt:lpstr>
      <vt:lpstr>Arial Black</vt:lpstr>
      <vt:lpstr>Calibri</vt:lpstr>
      <vt:lpstr>Corbel</vt:lpstr>
      <vt:lpstr>Segoe UI</vt:lpstr>
      <vt:lpstr>Segoe UI Black</vt:lpstr>
      <vt:lpstr>Segoe UI Light</vt:lpstr>
      <vt:lpstr>Segoe UI Semibold</vt:lpstr>
      <vt:lpstr>Segoe UI Semilight</vt:lpstr>
      <vt:lpstr>Wingdings</vt:lpstr>
      <vt:lpstr>Storybuilding Neal Creative</vt:lpstr>
      <vt:lpstr>Ecology 16x9</vt:lpstr>
      <vt:lpstr>Health Equity Network  of the Americas   </vt:lpstr>
      <vt:lpstr>PowerPoint Presentation</vt:lpstr>
      <vt:lpstr>Agenda Items</vt:lpstr>
      <vt:lpstr>ROAD MAP</vt:lpstr>
      <vt:lpstr>ROAD MAP</vt:lpstr>
      <vt:lpstr>ROAD MAP</vt:lpstr>
      <vt:lpstr>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 Suggestions?</vt:lpstr>
      <vt:lpstr>PowerPoint Presentation</vt:lpstr>
      <vt:lpstr>PowerPoint Presentation</vt:lpstr>
      <vt:lpstr>PowerPoint Presentation</vt:lpstr>
      <vt:lpstr>PowerPoint Presentation</vt:lpstr>
      <vt:lpstr>Questions, Comments, Suggestions?</vt:lpstr>
      <vt:lpstr>ENROLLMENT FORM</vt:lpstr>
      <vt:lpstr>PROGRESS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2</vt:lpstr>
      <vt:lpstr>GOVERNANCE PRIORITY AREAS</vt:lpstr>
      <vt:lpstr>GOVERNANCE PRIORITY AREAS</vt:lpstr>
      <vt:lpstr>GOVERNANCE PRIORITY AREAS</vt:lpstr>
      <vt:lpstr>GOVERNANCE PRIORITY AREAS</vt:lpstr>
      <vt:lpstr>ORGANIZATIONAL STRUCTURE: New Committee</vt:lpstr>
      <vt:lpstr>PowerPoint Presentation</vt:lpstr>
      <vt:lpstr>PowerPoint Presentation</vt:lpstr>
      <vt:lpstr>PowerPoint Presentation</vt:lpstr>
      <vt:lpstr>THANK YOU!  Send information and feedback by Wednesday, May 30: HealthEquidadNetwork@mednet.ucla.edu   NEXT MEETING: JUNE 13, 2018 @ 9:00am PT Continue discussion on Governance Priority Areas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Anne Dubois</dc:creator>
  <cp:keywords/>
  <dc:description/>
  <cp:lastModifiedBy>Hernandez, Bri-Ann M.</cp:lastModifiedBy>
  <cp:revision>208</cp:revision>
  <dcterms:created xsi:type="dcterms:W3CDTF">2017-12-07T23:08:09Z</dcterms:created>
  <dcterms:modified xsi:type="dcterms:W3CDTF">2018-05-15T20:46:20Z</dcterms:modified>
  <cp:category/>
</cp:coreProperties>
</file>